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1"/>
  </p:notesMasterIdLst>
  <p:handoutMasterIdLst>
    <p:handoutMasterId r:id="rId42"/>
  </p:handoutMasterIdLst>
  <p:sldIdLst>
    <p:sldId id="1808" r:id="rId8"/>
    <p:sldId id="1603" r:id="rId9"/>
    <p:sldId id="1809" r:id="rId10"/>
    <p:sldId id="2351" r:id="rId11"/>
    <p:sldId id="2346" r:id="rId12"/>
    <p:sldId id="1722" r:id="rId13"/>
    <p:sldId id="2342" r:id="rId14"/>
    <p:sldId id="2343" r:id="rId15"/>
    <p:sldId id="2347" r:id="rId16"/>
    <p:sldId id="2344" r:id="rId17"/>
    <p:sldId id="2348" r:id="rId18"/>
    <p:sldId id="2352" r:id="rId19"/>
    <p:sldId id="2353" r:id="rId20"/>
    <p:sldId id="2354" r:id="rId21"/>
    <p:sldId id="2355" r:id="rId22"/>
    <p:sldId id="2356" r:id="rId23"/>
    <p:sldId id="2358" r:id="rId24"/>
    <p:sldId id="2357" r:id="rId25"/>
    <p:sldId id="2359" r:id="rId26"/>
    <p:sldId id="2360" r:id="rId27"/>
    <p:sldId id="2361" r:id="rId28"/>
    <p:sldId id="1737" r:id="rId29"/>
    <p:sldId id="2362" r:id="rId30"/>
    <p:sldId id="2292" r:id="rId31"/>
    <p:sldId id="2325" r:id="rId32"/>
    <p:sldId id="2326" r:id="rId33"/>
    <p:sldId id="2365" r:id="rId34"/>
    <p:sldId id="2298" r:id="rId35"/>
    <p:sldId id="2367" r:id="rId36"/>
    <p:sldId id="1742" r:id="rId37"/>
    <p:sldId id="4310" r:id="rId38"/>
    <p:sldId id="4309" r:id="rId39"/>
    <p:sldId id="153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603"/>
            <p14:sldId id="1809"/>
            <p14:sldId id="2351"/>
            <p14:sldId id="2346"/>
            <p14:sldId id="1722"/>
            <p14:sldId id="2342"/>
            <p14:sldId id="2343"/>
            <p14:sldId id="2347"/>
            <p14:sldId id="2344"/>
            <p14:sldId id="2348"/>
            <p14:sldId id="2352"/>
            <p14:sldId id="2353"/>
            <p14:sldId id="2354"/>
            <p14:sldId id="2355"/>
            <p14:sldId id="2356"/>
            <p14:sldId id="2358"/>
            <p14:sldId id="2357"/>
            <p14:sldId id="2359"/>
            <p14:sldId id="2360"/>
            <p14:sldId id="2361"/>
            <p14:sldId id="1737"/>
            <p14:sldId id="2362"/>
            <p14:sldId id="2292"/>
            <p14:sldId id="2325"/>
            <p14:sldId id="2326"/>
            <p14:sldId id="2365"/>
            <p14:sldId id="2298"/>
            <p14:sldId id="2367"/>
            <p14:sldId id="1742"/>
            <p14:sldId id="4310"/>
            <p14:sldId id="430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0078D4"/>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65621" autoAdjust="0"/>
  </p:normalViewPr>
  <p:slideViewPr>
    <p:cSldViewPr snapToGrid="0">
      <p:cViewPr varScale="1">
        <p:scale>
          <a:sx n="56" d="100"/>
          <a:sy n="56" d="100"/>
        </p:scale>
        <p:origin x="1795" y="48"/>
      </p:cViewPr>
      <p:guideLst/>
    </p:cSldViewPr>
  </p:slideViewPr>
  <p:outlineViewPr>
    <p:cViewPr>
      <p:scale>
        <a:sx n="33" d="100"/>
        <a:sy n="33" d="100"/>
      </p:scale>
      <p:origin x="0" y="-6516"/>
    </p:cViewPr>
  </p:outlineViewPr>
  <p:notesTextViewPr>
    <p:cViewPr>
      <p:scale>
        <a:sx n="3" d="2"/>
        <a:sy n="3" d="2"/>
      </p:scale>
      <p:origin x="0" y="-1186"/>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4/8/2019 6:51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4/8/2019 6:50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baseline="0" dirty="0">
                <a:solidFill>
                  <a:schemeClr val="tx1"/>
                </a:solidFill>
                <a:latin typeface="Segoe UI Light" pitchFamily="34" charset="0"/>
                <a:ea typeface="+mn-ea"/>
                <a:cs typeface="+mn-cs"/>
              </a:rPr>
              <a:t>Google necessarily had to create a lot of orchestration and scheduling</a:t>
            </a:r>
          </a:p>
          <a:p>
            <a:r>
              <a:rPr lang="en-GB" sz="882" b="0" i="0" u="none" strike="noStrike" kern="1200" baseline="0" dirty="0">
                <a:solidFill>
                  <a:schemeClr val="tx1"/>
                </a:solidFill>
                <a:latin typeface="Segoe UI Light" pitchFamily="34" charset="0"/>
                <a:ea typeface="+mn-ea"/>
                <a:cs typeface="+mn-cs"/>
              </a:rPr>
              <a:t>software to handle isolation, load balancing, and placement.</a:t>
            </a:r>
          </a:p>
          <a:p>
            <a:r>
              <a:rPr lang="en-GB" sz="882" b="0" i="0" u="none" strike="noStrike" kern="1200" baseline="0" dirty="0">
                <a:solidFill>
                  <a:schemeClr val="tx1"/>
                </a:solidFill>
                <a:latin typeface="Segoe UI Light" pitchFamily="34" charset="0"/>
                <a:ea typeface="+mn-ea"/>
                <a:cs typeface="+mn-cs"/>
              </a:rPr>
              <a:t>That system is called Borg, and it schedules and launches approximately</a:t>
            </a:r>
          </a:p>
          <a:p>
            <a:r>
              <a:rPr lang="en-GB" sz="882" b="0" i="0" u="none" strike="noStrike" kern="1200" baseline="0" dirty="0">
                <a:solidFill>
                  <a:schemeClr val="tx1"/>
                </a:solidFill>
                <a:latin typeface="Segoe UI Light" pitchFamily="34" charset="0"/>
                <a:ea typeface="+mn-ea"/>
                <a:cs typeface="+mn-cs"/>
              </a:rPr>
              <a:t>7,000 containers a </a:t>
            </a:r>
            <a:r>
              <a:rPr lang="en-GB" sz="882" b="0" i="1" u="none" strike="noStrike" kern="1200" baseline="0" dirty="0">
                <a:solidFill>
                  <a:schemeClr val="tx1"/>
                </a:solidFill>
                <a:latin typeface="Segoe UI Light" pitchFamily="34" charset="0"/>
                <a:ea typeface="+mn-ea"/>
                <a:cs typeface="+mn-cs"/>
              </a:rPr>
              <a:t>second </a:t>
            </a:r>
            <a:r>
              <a:rPr lang="en-GB" sz="882" b="0" i="0" u="none" strike="noStrike" kern="1200" baseline="0" dirty="0">
                <a:solidFill>
                  <a:schemeClr val="tx1"/>
                </a:solidFill>
                <a:latin typeface="Segoe UI Light" pitchFamily="34" charset="0"/>
                <a:ea typeface="+mn-ea"/>
                <a:cs typeface="+mn-cs"/>
              </a:rPr>
              <a:t>on any given day.</a:t>
            </a:r>
          </a:p>
          <a:p>
            <a:endParaRPr lang="en-GB" sz="882" b="0" i="0" u="none" strike="noStrike" kern="1200" baseline="0" dirty="0">
              <a:solidFill>
                <a:schemeClr val="tx1"/>
              </a:solidFill>
              <a:latin typeface="Segoe UI Light" pitchFamily="34" charset="0"/>
              <a:ea typeface="+mn-ea"/>
              <a:cs typeface="+mn-cs"/>
            </a:endParaRPr>
          </a:p>
          <a:p>
            <a:r>
              <a:rPr lang="en-GB" sz="882" b="0" i="0" u="none" strike="noStrike" kern="1200" baseline="0" dirty="0">
                <a:solidFill>
                  <a:schemeClr val="tx1"/>
                </a:solidFill>
                <a:latin typeface="Segoe UI Light" pitchFamily="34" charset="0"/>
                <a:ea typeface="+mn-ea"/>
                <a:cs typeface="+mn-cs"/>
              </a:rPr>
              <a:t>With the initial release of Docker in March of 2013, Google decided</a:t>
            </a:r>
          </a:p>
          <a:p>
            <a:r>
              <a:rPr lang="en-GB" sz="882" b="0" i="0" u="none" strike="noStrike" kern="1200" baseline="0" dirty="0">
                <a:solidFill>
                  <a:schemeClr val="tx1"/>
                </a:solidFill>
                <a:latin typeface="Segoe UI Light" pitchFamily="34" charset="0"/>
                <a:ea typeface="+mn-ea"/>
                <a:cs typeface="+mn-cs"/>
              </a:rPr>
              <a:t>it was finally time to take the most useful bits of</a:t>
            </a:r>
          </a:p>
          <a:p>
            <a:r>
              <a:rPr lang="en-GB" sz="882" b="0" i="0" u="none" strike="noStrike" kern="1200" baseline="0" dirty="0">
                <a:solidFill>
                  <a:schemeClr val="tx1"/>
                </a:solidFill>
                <a:latin typeface="Segoe UI Light" pitchFamily="34" charset="0"/>
                <a:ea typeface="+mn-ea"/>
                <a:cs typeface="+mn-cs"/>
              </a:rPr>
              <a:t>the Borg cluster management system, package them up and publish</a:t>
            </a:r>
          </a:p>
          <a:p>
            <a:r>
              <a:rPr lang="en-GB" sz="882" b="0" i="0" u="none" strike="noStrike" kern="1200" baseline="0" dirty="0">
                <a:solidFill>
                  <a:schemeClr val="tx1"/>
                </a:solidFill>
                <a:latin typeface="Segoe UI Light" pitchFamily="34" charset="0"/>
                <a:ea typeface="+mn-ea"/>
                <a:cs typeface="+mn-cs"/>
              </a:rPr>
              <a:t>them via Open Source.</a:t>
            </a:r>
          </a:p>
          <a:p>
            <a:endParaRPr lang="en-GB" sz="882" b="0" i="0" u="none" strike="noStrike" kern="1200" baseline="0" dirty="0">
              <a:solidFill>
                <a:schemeClr val="tx1"/>
              </a:solidFill>
              <a:latin typeface="Segoe UI Light" pitchFamily="34" charset="0"/>
              <a:ea typeface="+mn-ea"/>
              <a:cs typeface="+mn-cs"/>
            </a:endParaRPr>
          </a:p>
          <a:p>
            <a:r>
              <a:rPr lang="en-GB" sz="882" b="0" i="0" u="none" strike="noStrike" kern="1200" baseline="0" dirty="0">
                <a:solidFill>
                  <a:schemeClr val="tx1"/>
                </a:solidFill>
                <a:latin typeface="Segoe UI Light" pitchFamily="34" charset="0"/>
                <a:ea typeface="+mn-ea"/>
                <a:cs typeface="+mn-cs"/>
              </a:rPr>
              <a:t>The result was the Kubernetes open-source project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9917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Kubelet</a:t>
            </a:r>
            <a:r>
              <a:rPr lang="en-GB" sz="882" b="1" i="0" kern="1200" dirty="0">
                <a:solidFill>
                  <a:schemeClr val="tx1"/>
                </a:solidFill>
                <a:effectLst/>
                <a:latin typeface="Segoe UI Light" pitchFamily="34" charset="0"/>
                <a:ea typeface="+mn-ea"/>
                <a:cs typeface="+mn-cs"/>
              </a:rPr>
              <a:t>:</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An agent that runs on each node in the cluster. It makes sure that containers are running in a pod.</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a:t>
            </a:r>
            <a:r>
              <a:rPr lang="en-GB" sz="882" b="1" i="0" kern="1200" dirty="0">
                <a:solidFill>
                  <a:schemeClr val="tx1"/>
                </a:solidFill>
                <a:effectLst/>
                <a:latin typeface="Segoe UI Light" pitchFamily="34" charset="0"/>
                <a:ea typeface="+mn-ea"/>
                <a:cs typeface="+mn-cs"/>
              </a:rPr>
              <a:t>-proxy:</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u="none" kern="1200" dirty="0" err="1">
                <a:solidFill>
                  <a:schemeClr val="tx1"/>
                </a:solidFill>
                <a:effectLst/>
                <a:latin typeface="Segoe UI Light" pitchFamily="34" charset="0"/>
                <a:ea typeface="+mn-ea"/>
                <a:cs typeface="+mn-cs"/>
              </a:rPr>
              <a:t>kube</a:t>
            </a:r>
            <a:r>
              <a:rPr lang="en-GB" sz="882" b="0" i="0" u="none" kern="1200" dirty="0">
                <a:solidFill>
                  <a:schemeClr val="tx1"/>
                </a:solidFill>
                <a:effectLst/>
                <a:latin typeface="Segoe UI Light" pitchFamily="34" charset="0"/>
                <a:ea typeface="+mn-ea"/>
                <a:cs typeface="+mn-cs"/>
              </a:rPr>
              <a:t>-proxy enables the Kubernetes service abstraction by maintaining network rules on the host and performing connection forwarding.</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u="none" kern="1200" dirty="0">
                <a:solidFill>
                  <a:schemeClr val="tx1"/>
                </a:solidFill>
                <a:effectLst/>
                <a:latin typeface="Segoe UI Light" pitchFamily="34" charset="0"/>
                <a:ea typeface="+mn-ea"/>
                <a:cs typeface="+mn-cs"/>
              </a:rPr>
              <a:t>Container Runtime: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u="none" kern="1200" dirty="0">
                <a:solidFill>
                  <a:schemeClr val="tx1"/>
                </a:solidFill>
                <a:effectLst/>
                <a:latin typeface="Segoe UI Light" pitchFamily="34" charset="0"/>
                <a:ea typeface="+mn-ea"/>
                <a:cs typeface="+mn-cs"/>
              </a:rPr>
              <a:t>The container runtime is the software that is responsible for running containers. Kubernetes supports several runtimes: Docker, </a:t>
            </a:r>
            <a:r>
              <a:rPr lang="en-GB" sz="882" b="0" i="0" u="none" kern="1200" dirty="0" err="1">
                <a:solidFill>
                  <a:schemeClr val="tx1"/>
                </a:solidFill>
                <a:effectLst/>
                <a:latin typeface="Segoe UI Light" pitchFamily="34" charset="0"/>
                <a:ea typeface="+mn-ea"/>
                <a:cs typeface="+mn-cs"/>
              </a:rPr>
              <a:t>containerd</a:t>
            </a:r>
            <a:r>
              <a:rPr lang="en-GB" sz="882" b="0" i="0" u="none" kern="1200" dirty="0">
                <a:solidFill>
                  <a:schemeClr val="tx1"/>
                </a:solidFill>
                <a:effectLst/>
                <a:latin typeface="Segoe UI Light" pitchFamily="34" charset="0"/>
                <a:ea typeface="+mn-ea"/>
                <a:cs typeface="+mn-cs"/>
              </a:rPr>
              <a:t>, cri-o, </a:t>
            </a:r>
            <a:r>
              <a:rPr lang="en-GB" sz="882" b="0" i="0" u="none" kern="1200" dirty="0" err="1">
                <a:solidFill>
                  <a:schemeClr val="tx1"/>
                </a:solidFill>
                <a:effectLst/>
                <a:latin typeface="Segoe UI Light" pitchFamily="34" charset="0"/>
                <a:ea typeface="+mn-ea"/>
                <a:cs typeface="+mn-cs"/>
              </a:rPr>
              <a:t>rktlet</a:t>
            </a:r>
            <a:r>
              <a:rPr lang="en-GB" sz="882" b="0" i="0" u="none" kern="1200" dirty="0">
                <a:solidFill>
                  <a:schemeClr val="tx1"/>
                </a:solidFill>
                <a:effectLst/>
                <a:latin typeface="Segoe UI Light" pitchFamily="34" charset="0"/>
                <a:ea typeface="+mn-ea"/>
                <a:cs typeface="+mn-cs"/>
              </a:rPr>
              <a:t> and any implementation of the Kubernetes CRI (Container Runtime Interface).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4593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5012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dirty="0"/>
              <a:t>Kubernetes uses these entities to represent the state of your cluster. Specifically, they can describe:</a:t>
            </a:r>
          </a:p>
          <a:p>
            <a:endParaRPr lang="en-GB" dirty="0"/>
          </a:p>
          <a:p>
            <a:r>
              <a:rPr lang="en-GB" dirty="0"/>
              <a:t>A Kubernetes object is a “record of intent”–once you create the object, the Kubernetes system will constantly work to ensure that object exists. By creating an object, you’re effectively telling the Kubernetes system what you want your cluster’s workload to look like; this is your cluster’s desired state.</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9928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When you create an object in Kubernetes, you must provide the object spec that describes its desired state, as well as some basic information about the object (such as a name). When you use the Kubernetes API to create the object (either directly or via </a:t>
            </a:r>
            <a:r>
              <a:rPr lang="en-GB" dirty="0" err="1"/>
              <a:t>kubectl</a:t>
            </a:r>
            <a:r>
              <a:rPr lang="en-GB" dirty="0"/>
              <a:t>), that API request must include that information as JSON in the request body. Most often, you provide the information to </a:t>
            </a:r>
            <a:r>
              <a:rPr lang="en-GB" dirty="0" err="1"/>
              <a:t>kubectl</a:t>
            </a:r>
            <a:r>
              <a:rPr lang="en-GB" dirty="0"/>
              <a:t> in a .</a:t>
            </a:r>
            <a:r>
              <a:rPr lang="en-GB" dirty="0" err="1"/>
              <a:t>yaml</a:t>
            </a:r>
            <a:r>
              <a:rPr lang="en-GB" dirty="0"/>
              <a:t> file. </a:t>
            </a:r>
            <a:r>
              <a:rPr lang="en-GB" dirty="0" err="1"/>
              <a:t>kubectl</a:t>
            </a:r>
            <a:r>
              <a:rPr lang="en-GB" dirty="0"/>
              <a:t> converts the information to JSON when making the API request.</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3049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the .</a:t>
            </a:r>
            <a:r>
              <a:rPr lang="en-GB" dirty="0" err="1"/>
              <a:t>yaml</a:t>
            </a:r>
            <a:r>
              <a:rPr lang="en-GB" dirty="0"/>
              <a:t> file for the Kubernetes object you want to create, you’ll need to set values for the following fields</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4378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69179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fr-FR" dirty="0" err="1"/>
              <a:t>Examples</a:t>
            </a:r>
            <a:r>
              <a:rPr lang="fr-FR" dirty="0"/>
              <a:t>: </a:t>
            </a:r>
            <a:r>
              <a:rPr lang="fr-FR" dirty="0" err="1"/>
              <a:t>Pod</a:t>
            </a:r>
            <a:r>
              <a:rPr lang="fr-FR" dirty="0"/>
              <a:t>, </a:t>
            </a:r>
            <a:r>
              <a:rPr lang="fr-FR" dirty="0" err="1"/>
              <a:t>ReplicationController</a:t>
            </a:r>
            <a:r>
              <a:rPr lang="fr-FR" dirty="0"/>
              <a:t>, Service, </a:t>
            </a:r>
            <a:r>
              <a:rPr lang="fr-FR" dirty="0" err="1"/>
              <a:t>Namespace</a:t>
            </a:r>
            <a:r>
              <a:rPr lang="fr-FR" dirty="0"/>
              <a:t>, Node.</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30103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addition, all lists that return objects with labels should support label filtering (see the labels documentation), and most lists should support filtering by fields.</a:t>
            </a:r>
          </a:p>
          <a:p>
            <a:endParaRPr lang="en-GB" dirty="0"/>
          </a:p>
          <a:p>
            <a:r>
              <a:rPr lang="en-GB" dirty="0"/>
              <a:t>Examples: </a:t>
            </a:r>
            <a:r>
              <a:rPr lang="en-GB" dirty="0" err="1"/>
              <a:t>PodLists</a:t>
            </a:r>
            <a:r>
              <a:rPr lang="en-GB" dirty="0"/>
              <a:t>, </a:t>
            </a:r>
            <a:r>
              <a:rPr lang="en-GB" dirty="0" err="1"/>
              <a:t>ServiceLists</a:t>
            </a:r>
            <a:r>
              <a:rPr lang="en-GB" dirty="0"/>
              <a:t>, </a:t>
            </a:r>
            <a:r>
              <a:rPr lang="en-GB" dirty="0" err="1"/>
              <a:t>NodeLists</a:t>
            </a:r>
            <a:r>
              <a:rPr lang="en-GB" dirty="0"/>
              <a:t>.</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930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1229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Common </a:t>
            </a:r>
            <a:r>
              <a:rPr lang="en-GB" sz="882" b="0" i="0" kern="1200" dirty="0" err="1">
                <a:solidFill>
                  <a:schemeClr val="tx1"/>
                </a:solidFill>
                <a:effectLst/>
                <a:latin typeface="Segoe UI Light" pitchFamily="34" charset="0"/>
                <a:ea typeface="+mn-ea"/>
                <a:cs typeface="+mn-cs"/>
              </a:rPr>
              <a:t>subresources</a:t>
            </a:r>
            <a:r>
              <a:rPr lang="en-GB" sz="882" b="0" i="0" kern="1200" dirty="0">
                <a:solidFill>
                  <a:schemeClr val="tx1"/>
                </a:solidFill>
                <a:effectLst/>
                <a:latin typeface="Segoe UI Light" pitchFamily="34" charset="0"/>
                <a:ea typeface="+mn-ea"/>
                <a:cs typeface="+mn-cs"/>
              </a:rPr>
              <a:t> include:</a:t>
            </a:r>
          </a:p>
          <a:p>
            <a:endParaRPr lang="en-GB" sz="882" b="0" i="0" kern="1200" dirty="0">
              <a:solidFill>
                <a:schemeClr val="tx1"/>
              </a:solidFill>
              <a:effectLst/>
              <a:latin typeface="Segoe UI Light" pitchFamily="34" charset="0"/>
              <a:ea typeface="+mn-ea"/>
              <a:cs typeface="+mn-cs"/>
            </a:endParaRPr>
          </a:p>
          <a:p>
            <a:r>
              <a:rPr lang="en-GB" dirty="0"/>
              <a:t>Two additional </a:t>
            </a:r>
            <a:r>
              <a:rPr lang="en-GB" dirty="0" err="1"/>
              <a:t>subresources</a:t>
            </a:r>
            <a:r>
              <a:rPr lang="en-GB" dirty="0"/>
              <a:t>, proxy and </a:t>
            </a:r>
            <a:r>
              <a:rPr lang="en-GB" dirty="0" err="1"/>
              <a:t>portforward</a:t>
            </a:r>
            <a:r>
              <a:rPr lang="en-GB" dirty="0"/>
              <a:t>, provide access to cluster resources as described in accessing the cluster.</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849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GB" dirty="0"/>
              <a:t>Kubernetes automatically packages your application and schedules the containers based on their requirements and available resources while not sacrificing availability. To ensure complete utilization and save unused resources, Kubernetes balances between critical and best-effort workloads.</a:t>
            </a:r>
          </a:p>
          <a:p>
            <a:pPr marL="228600" indent="-228600">
              <a:buAutoNum type="arabicPeriod"/>
            </a:pPr>
            <a:endParaRPr lang="en-GB" dirty="0"/>
          </a:p>
          <a:p>
            <a:pPr marL="228600" indent="-228600">
              <a:buAutoNum type="arabicPeriod"/>
            </a:pPr>
            <a:r>
              <a:rPr lang="en-GB" dirty="0"/>
              <a:t>With Kubernetes, there is no need to worry about networking and communication because Kubernetes will automatically assign IP addresses to containers and a single DNS name for a set of containers, that can load-balance traffic inside the cluster. </a:t>
            </a:r>
          </a:p>
          <a:p>
            <a:pPr marL="228600" indent="-228600">
              <a:buAutoNum type="arabicPeriod"/>
            </a:pPr>
            <a:endParaRPr lang="en-GB" dirty="0"/>
          </a:p>
          <a:p>
            <a:pPr marL="228600" indent="-228600">
              <a:buAutoNum type="arabicPeriod"/>
            </a:pPr>
            <a:r>
              <a:rPr lang="en-GB" dirty="0"/>
              <a:t>With Kubernetes, you can mount the storage system of your choice. You can either opt for local storage, or choose a public cloud provider such as GCP or AWS, or perhaps use a shared network storage system such as NFS, iSCSI, etc.</a:t>
            </a:r>
          </a:p>
          <a:p>
            <a:pPr marL="228600" indent="-228600">
              <a:buAutoNum type="arabicPeriod"/>
            </a:pPr>
            <a:endParaRPr lang="en-GB" dirty="0"/>
          </a:p>
          <a:p>
            <a:pPr marL="228600" indent="-228600">
              <a:buAutoNum type="arabicPeriod"/>
            </a:pPr>
            <a:r>
              <a:rPr lang="en-GB" dirty="0"/>
              <a:t>Kubernetes can automatically restart containers that fail during execution and kills those containers that don’t respond to user-defined health checks. But if nodes itself die, then it replaces and reschedules those failed containers on other available nodes.</a:t>
            </a:r>
          </a:p>
          <a:p>
            <a:pPr marL="228600" indent="-228600">
              <a:buAutoNum type="arabicPeriod"/>
            </a:pPr>
            <a:endParaRPr lang="en-GB" dirty="0"/>
          </a:p>
          <a:p>
            <a:pPr marL="228600" indent="-228600">
              <a:buAutoNum type="arabicPeriod"/>
            </a:pPr>
            <a:r>
              <a:rPr lang="en-GB" dirty="0"/>
              <a:t>Kubernetes can help you deploy and update secrets and application configuration without rebuilding your image and without exposing secrets in your stack configuration.</a:t>
            </a:r>
          </a:p>
          <a:p>
            <a:pPr marL="228600" indent="-228600">
              <a:buAutoNum type="arabicPeriod"/>
            </a:pPr>
            <a:endParaRPr lang="en-GB" dirty="0"/>
          </a:p>
          <a:p>
            <a:pPr marL="228600" indent="-228600">
              <a:buAutoNum type="arabicPeriod"/>
            </a:pPr>
            <a:r>
              <a:rPr lang="en-GB" dirty="0"/>
              <a:t>In addition to managing services, Kubernetes can also manage your batch and CI workloads, thus replacing containers that fail, if desired.</a:t>
            </a:r>
          </a:p>
          <a:p>
            <a:pPr marL="228600" indent="-228600">
              <a:buAutoNum type="arabicPeriod"/>
            </a:pPr>
            <a:endParaRPr lang="en-GB" dirty="0"/>
          </a:p>
          <a:p>
            <a:pPr marL="228600" indent="-228600">
              <a:buAutoNum type="arabicPeriod"/>
            </a:pPr>
            <a:r>
              <a:rPr lang="en-GB" dirty="0"/>
              <a:t>Kubernetes needs only 1 command to scale up the containers, or to scale them down when using the CLI. Else, scaling can also be done via the Dashboard.</a:t>
            </a:r>
          </a:p>
          <a:p>
            <a:pPr marL="228600" indent="-228600">
              <a:buAutoNum type="arabicPeriod"/>
            </a:pPr>
            <a:endParaRPr lang="en-GB" dirty="0"/>
          </a:p>
          <a:p>
            <a:pPr marL="228600" indent="-228600">
              <a:buAutoNum type="arabicPeriod"/>
            </a:pPr>
            <a:r>
              <a:rPr lang="en-GB" dirty="0"/>
              <a:t>Kubernetes progressively rolls out changes and updates to your application or its configuration, by ensuring that not all instances are worked at the same instance. Even if something goes wrong, Kubernetes will rollback the change for you.</a:t>
            </a:r>
          </a:p>
          <a:p>
            <a:pPr marL="228600" indent="-228600">
              <a:buAutoNum type="arabicPeriod"/>
            </a:pP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7961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9039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41202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4/8/2019 6:50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13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32700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Use the AKS virtual node to provision pods inside ACI that start in seconds. This enables AKS to run with just enough capacity for your average workload. As you run out of capacity in your AKS cluster, scale out additional pods in ACI without any additional servers to manage.</a:t>
            </a:r>
          </a:p>
          <a:p>
            <a:endParaRPr lang="en-GB" dirty="0"/>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User registers container in Azure Container Registry</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Container images are pulled from the Azure Container Registry</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AKS virtual node, a Virtual </a:t>
            </a:r>
            <a:r>
              <a:rPr lang="en-GB" sz="882" b="0" i="0" kern="1200" dirty="0" err="1">
                <a:solidFill>
                  <a:schemeClr val="tx1"/>
                </a:solidFill>
                <a:effectLst/>
                <a:latin typeface="Segoe UI Light" pitchFamily="34" charset="0"/>
                <a:ea typeface="+mn-ea"/>
                <a:cs typeface="+mn-cs"/>
              </a:rPr>
              <a:t>Kubelet</a:t>
            </a:r>
            <a:r>
              <a:rPr lang="en-GB" sz="882" b="0" i="0" kern="1200" dirty="0">
                <a:solidFill>
                  <a:schemeClr val="tx1"/>
                </a:solidFill>
                <a:effectLst/>
                <a:latin typeface="Segoe UI Light" pitchFamily="34" charset="0"/>
                <a:ea typeface="+mn-ea"/>
                <a:cs typeface="+mn-cs"/>
              </a:rPr>
              <a:t> implementation, provisions pods inside ACI from AKS when traffic comes in spikes.</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AKS and ACI containers write to shared data store</a:t>
            </a:r>
          </a:p>
          <a:p>
            <a:br>
              <a:rPr lang="en-GB" sz="882" b="0" i="0" kern="1200" dirty="0">
                <a:solidFill>
                  <a:schemeClr val="tx1"/>
                </a:solidFill>
                <a:effectLst/>
                <a:latin typeface="Segoe UI Light" pitchFamily="34" charset="0"/>
                <a:ea typeface="+mn-ea"/>
                <a:cs typeface="+mn-cs"/>
              </a:rPr>
            </a:b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2055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Elastacloud</a:t>
            </a:r>
            <a:r>
              <a:rPr lang="en-US" dirty="0"/>
              <a:t>, a London-based data science consultancy, wanted to combine AI, advanced analytics, and machine learning to promote more profitable low-carbon energy production in the United Kingdom. So, it used Microsoft Azure Machine Learning to build and run the </a:t>
            </a:r>
            <a:r>
              <a:rPr lang="en-US" dirty="0" err="1"/>
              <a:t>Elastacloud</a:t>
            </a:r>
            <a:r>
              <a:rPr lang="en-US" dirty="0"/>
              <a:t> Energy </a:t>
            </a:r>
            <a:r>
              <a:rPr lang="en-US" dirty="0" err="1"/>
              <a:t>BSUoS</a:t>
            </a:r>
            <a:r>
              <a:rPr lang="en-US" dirty="0"/>
              <a:t> (Balancing Services Use of System) Forecast service, an AI-powered web service that helps energy providers avoid incurring energy-balancing fees imposed by national energy authorities. Now providers can better predict energy prices and help create a smarter energy system, while </a:t>
            </a:r>
            <a:r>
              <a:rPr lang="en-US" dirty="0" err="1"/>
              <a:t>Elastacloud</a:t>
            </a:r>
            <a:r>
              <a:rPr lang="en-US" dirty="0"/>
              <a:t> transforms its business.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Hafslund</a:t>
            </a:r>
            <a:r>
              <a:rPr lang="en-US" dirty="0"/>
              <a:t> </a:t>
            </a:r>
            <a:r>
              <a:rPr lang="en-US" dirty="0" err="1"/>
              <a:t>Nett</a:t>
            </a:r>
            <a:r>
              <a:rPr lang="en-US" dirty="0"/>
              <a:t> (</a:t>
            </a:r>
            <a:r>
              <a:rPr lang="en-US" dirty="0" err="1"/>
              <a:t>Hafslund</a:t>
            </a:r>
            <a:r>
              <a:rPr lang="en-US" dirty="0"/>
              <a:t>)—the power grid operator that serves 1.5 million Norwegians—determined that legacy systems for reading meter data needed higher capacity and that externally developed software was difficult to manage. To address the issue, </a:t>
            </a:r>
            <a:r>
              <a:rPr lang="en-US" dirty="0" err="1"/>
              <a:t>Hafslund</a:t>
            </a:r>
            <a:r>
              <a:rPr lang="en-US" dirty="0"/>
              <a:t> chose to develop its own meter-system software, using Microsoft Azure as its cloud platform, Azure Kubernetes Service (AKS) to manage software containers, and Azure Monitor for containers to optimize container performance. </a:t>
            </a:r>
            <a:r>
              <a:rPr lang="en-US" dirty="0" err="1"/>
              <a:t>Hafslund</a:t>
            </a:r>
            <a:r>
              <a:rPr lang="en-US" dirty="0"/>
              <a:t> IT staff will soon save time managing their improved systems, and customers will benefit from higher reliability.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err="1"/>
              <a:t>WhiteSource</a:t>
            </a:r>
            <a:r>
              <a:rPr lang="en-US" dirty="0"/>
              <a:t> simplifies open-source usage management for security and compliance professionals worldwide. Now the </a:t>
            </a:r>
            <a:r>
              <a:rPr lang="en-US" dirty="0" err="1"/>
              <a:t>WhiteSource</a:t>
            </a:r>
            <a:r>
              <a:rPr lang="en-US" dirty="0"/>
              <a:t> solution can meet the needs of even more companies, thanks to a re-engineering effort that incorporated Azure Kubernetes Service (AKS).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70592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4/8/2019 6:50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6339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For example, you can have two services − One service would contain </a:t>
            </a:r>
            <a:r>
              <a:rPr lang="en-GB" dirty="0" err="1"/>
              <a:t>nginx</a:t>
            </a:r>
            <a:r>
              <a:rPr lang="en-GB" dirty="0"/>
              <a:t> and </a:t>
            </a:r>
            <a:r>
              <a:rPr lang="en-GB" dirty="0" err="1"/>
              <a:t>mongoDB</a:t>
            </a:r>
            <a:r>
              <a:rPr lang="en-GB" dirty="0"/>
              <a:t>, and another service would contain </a:t>
            </a:r>
            <a:r>
              <a:rPr lang="en-GB" dirty="0" err="1"/>
              <a:t>nginx</a:t>
            </a:r>
            <a:r>
              <a:rPr lang="en-GB" dirty="0"/>
              <a:t> and </a:t>
            </a:r>
            <a:r>
              <a:rPr lang="en-GB" dirty="0" err="1"/>
              <a:t>redis</a:t>
            </a:r>
            <a:r>
              <a:rPr lang="en-GB" dirty="0"/>
              <a:t>. Each service can have an IP or service point which can be connected by other applications. Kubernetes is then used to manage these services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5818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notas 2">
            <a:extLst>
              <a:ext uri="{FF2B5EF4-FFF2-40B4-BE49-F238E27FC236}">
                <a16:creationId xmlns:a16="http://schemas.microsoft.com/office/drawing/2014/main" id="{D88AAFA7-3A78-47AC-B2E1-5A028998A0F8}"/>
              </a:ext>
            </a:extLst>
          </p:cNvPr>
          <p:cNvSpPr>
            <a:spLocks noGrp="1"/>
          </p:cNvSpPr>
          <p:nvPr>
            <p:ph type="body" idx="1"/>
          </p:nvPr>
        </p:nvSpPr>
        <p:spPr/>
        <p:txBody>
          <a:bodyPr/>
          <a:lstStyle/>
          <a:p>
            <a:r>
              <a:rPr lang="en-GB" dirty="0"/>
              <a:t>The master runs three main items:</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API Server</a:t>
            </a:r>
            <a:r>
              <a:rPr lang="en-GB" sz="882" b="0" i="0" u="none" strike="noStrike" kern="1200" baseline="0" dirty="0">
                <a:solidFill>
                  <a:schemeClr val="tx1"/>
                </a:solidFill>
                <a:latin typeface="Segoe UI Light" pitchFamily="34" charset="0"/>
                <a:ea typeface="+mn-ea"/>
                <a:cs typeface="+mn-cs"/>
              </a:rPr>
              <a:t> nearly all the components on the master and nodes accomplish their respective tasks by making API calls.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Etcd</a:t>
            </a:r>
            <a:r>
              <a:rPr lang="en-GB" sz="882" b="1" i="0" u="none" strike="noStrike" kern="1200" baseline="0" dirty="0">
                <a:solidFill>
                  <a:schemeClr val="tx1"/>
                </a:solidFill>
                <a:latin typeface="Segoe UI Light" pitchFamily="34" charset="0"/>
                <a:ea typeface="+mn-ea"/>
                <a:cs typeface="+mn-cs"/>
              </a:rPr>
              <a:t> </a:t>
            </a:r>
            <a:r>
              <a:rPr lang="en-GB" sz="882" b="0" i="0" u="none" strike="noStrike" kern="1200" baseline="0" dirty="0">
                <a:solidFill>
                  <a:schemeClr val="tx1"/>
                </a:solidFill>
                <a:latin typeface="Segoe UI Light" pitchFamily="34" charset="0"/>
                <a:ea typeface="+mn-ea"/>
                <a:cs typeface="+mn-cs"/>
              </a:rPr>
              <a:t>is a service whose job is to keep and replicate the current configuration and run state of the cluster.</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Scheduler and Controller Manager </a:t>
            </a:r>
            <a:r>
              <a:rPr lang="en-GB" sz="882" b="0" i="0" u="none" strike="noStrike" kern="1200" baseline="0" dirty="0">
                <a:solidFill>
                  <a:schemeClr val="tx1"/>
                </a:solidFill>
                <a:latin typeface="Segoe UI Light" pitchFamily="34" charset="0"/>
                <a:ea typeface="+mn-ea"/>
                <a:cs typeface="+mn-cs"/>
              </a:rPr>
              <a:t>These processes schedule containers onto target nodes.</a:t>
            </a:r>
          </a:p>
          <a:p>
            <a:pPr marL="228600" indent="-228600">
              <a:buFont typeface="+mj-lt"/>
              <a:buAutoNum type="arabicPeriod"/>
            </a:pPr>
            <a:endParaRPr lang="en-GB" sz="882" b="0" i="0" u="none" strike="noStrike" kern="1200" baseline="0" dirty="0">
              <a:solidFill>
                <a:schemeClr val="tx1"/>
              </a:solidFill>
              <a:latin typeface="Segoe UI Light" pitchFamily="34" charset="0"/>
              <a:ea typeface="+mn-ea"/>
              <a:cs typeface="+mn-cs"/>
            </a:endParaRPr>
          </a:p>
          <a:p>
            <a:pPr marL="0" indent="0">
              <a:buFont typeface="+mj-lt"/>
              <a:buNone/>
            </a:pPr>
            <a:r>
              <a:rPr lang="en-GB" sz="882" b="0" i="0" u="none" strike="noStrike" kern="1200" baseline="0" dirty="0">
                <a:solidFill>
                  <a:schemeClr val="tx1"/>
                </a:solidFill>
                <a:latin typeface="Segoe UI Light" pitchFamily="34" charset="0"/>
                <a:ea typeface="+mn-ea"/>
                <a:cs typeface="+mn-cs"/>
              </a:rPr>
              <a:t>A node usually runs three important processes: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Kubelet</a:t>
            </a:r>
            <a:r>
              <a:rPr lang="en-GB" sz="882" b="1" i="0" u="none" strike="noStrike" kern="1200" baseline="0" dirty="0">
                <a:solidFill>
                  <a:schemeClr val="tx1"/>
                </a:solidFill>
                <a:latin typeface="Segoe UI Light" pitchFamily="34" charset="0"/>
                <a:ea typeface="+mn-ea"/>
                <a:cs typeface="+mn-cs"/>
              </a:rPr>
              <a:t> </a:t>
            </a:r>
            <a:r>
              <a:rPr lang="en-GB" sz="882" b="0" i="0" u="none" strike="noStrike" kern="1200" baseline="0" dirty="0">
                <a:solidFill>
                  <a:schemeClr val="tx1"/>
                </a:solidFill>
                <a:latin typeface="Segoe UI Light" pitchFamily="34" charset="0"/>
                <a:ea typeface="+mn-ea"/>
                <a:cs typeface="+mn-cs"/>
              </a:rPr>
              <a:t>A special background process (daemon that runs on each node whose job is respond to commands from the master to create, destroy and monitor the containers on that host.)</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Proxy</a:t>
            </a:r>
            <a:r>
              <a:rPr lang="en-GB" sz="882" b="0" i="0" u="none" strike="noStrike" kern="1200" baseline="0" dirty="0">
                <a:solidFill>
                  <a:schemeClr val="tx1"/>
                </a:solidFill>
                <a:latin typeface="Segoe UI Light" pitchFamily="34" charset="0"/>
                <a:ea typeface="+mn-ea"/>
                <a:cs typeface="+mn-cs"/>
              </a:rPr>
              <a:t> This is a simple network proxy that’s used to separate the IP address of a target container from the name of the service it provides.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cAdvisor</a:t>
            </a:r>
            <a:r>
              <a:rPr lang="en-GB" sz="882" b="0" i="0" u="none" strike="noStrike" kern="1200" baseline="0" dirty="0">
                <a:solidFill>
                  <a:schemeClr val="tx1"/>
                </a:solidFill>
                <a:latin typeface="Segoe UI Light" pitchFamily="34" charset="0"/>
                <a:ea typeface="+mn-ea"/>
                <a:cs typeface="+mn-cs"/>
              </a:rPr>
              <a:t> This is optional is a special daemon that collects, aggregates, processes and exports information about running containers.</a:t>
            </a:r>
            <a:endParaRPr lang="en-GB" b="1" dirty="0"/>
          </a:p>
        </p:txBody>
      </p:sp>
    </p:spTree>
    <p:extLst>
      <p:ext uri="{BB962C8B-B14F-4D97-AF65-F5344CB8AC3E}">
        <p14:creationId xmlns:p14="http://schemas.microsoft.com/office/powerpoint/2010/main" val="128476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algn="l"/>
            <a:r>
              <a:rPr lang="en-GB" dirty="0"/>
              <a:t>Kubernetes provides the building blocks for building developer platforms but preserves user choice and flexibility where it is important.</a:t>
            </a:r>
          </a:p>
          <a:p>
            <a:endParaRPr lang="en-GB" dirty="0"/>
          </a:p>
          <a:p>
            <a:r>
              <a:rPr lang="en-GB" dirty="0"/>
              <a:t>(description every point)</a:t>
            </a:r>
          </a:p>
          <a:p>
            <a:pPr marL="171450" indent="-171450">
              <a:buFont typeface="Arial" panose="020B0604020202020204" pitchFamily="34" charset="0"/>
              <a:buChar char="•"/>
            </a:pPr>
            <a:r>
              <a:rPr lang="en-GB" dirty="0"/>
              <a:t>Does not limit the types of applications supported. Kubernetes aims to support an extremely diverse variety of workloads, including stateless, stateful, and data-processing workloads. If an application can run in a container, it should run great on Kubernetes.</a:t>
            </a:r>
          </a:p>
          <a:p>
            <a:pPr marL="171450" indent="-171450">
              <a:buFont typeface="Arial" panose="020B0604020202020204" pitchFamily="34" charset="0"/>
              <a:buChar char="•"/>
            </a:pPr>
            <a:r>
              <a:rPr lang="en-GB" dirty="0"/>
              <a:t>Does not deploy source code and does not build your application. Continuous Integration, Delivery, and Deployment (CI/CD) workflows are determined by organization cultures and preferences as well as technical requirements.</a:t>
            </a:r>
          </a:p>
          <a:p>
            <a:pPr marL="171450" indent="-171450">
              <a:buFont typeface="Arial" panose="020B0604020202020204" pitchFamily="34" charset="0"/>
              <a:buChar char="•"/>
            </a:pPr>
            <a:r>
              <a:rPr lang="en-GB" dirty="0"/>
              <a:t>Does not provide application-level services, such as middleware (e.g., message buses), data-processing frameworks (for example, Spark), databases (e.g., </a:t>
            </a:r>
            <a:r>
              <a:rPr lang="en-GB" dirty="0" err="1"/>
              <a:t>mysql</a:t>
            </a:r>
            <a:r>
              <a:rPr lang="en-GB" dirty="0"/>
              <a:t>), caches, nor cluster storage systems (e.g., </a:t>
            </a:r>
            <a:r>
              <a:rPr lang="en-GB" dirty="0" err="1"/>
              <a:t>Ceph</a:t>
            </a:r>
            <a:r>
              <a:rPr lang="en-GB" dirty="0"/>
              <a:t>) as built-in services. Such components can run on Kubernetes, and/or can be accessed by applications running on Kubernetes through portable mechanisms, such as the Open Service Broker.</a:t>
            </a:r>
          </a:p>
          <a:p>
            <a:pPr marL="171450" indent="-171450">
              <a:buFont typeface="Arial" panose="020B0604020202020204" pitchFamily="34" charset="0"/>
              <a:buChar char="•"/>
            </a:pPr>
            <a:r>
              <a:rPr lang="en-GB" dirty="0"/>
              <a:t>Does not dictate logging, monitoring, or alerting solutions. It provides some integrations as proof of concept, and mechanisms to collect and export metrics.</a:t>
            </a:r>
          </a:p>
          <a:p>
            <a:pPr marL="171450" indent="-171450">
              <a:buFont typeface="Arial" panose="020B0604020202020204" pitchFamily="34" charset="0"/>
              <a:buChar char="•"/>
            </a:pPr>
            <a:r>
              <a:rPr lang="en-GB" dirty="0"/>
              <a:t>Does not provide nor mandate a configuration language/system (e.g., </a:t>
            </a:r>
            <a:r>
              <a:rPr lang="en-GB" dirty="0" err="1"/>
              <a:t>jsonnet</a:t>
            </a:r>
            <a:r>
              <a:rPr lang="en-GB" dirty="0"/>
              <a:t>). It provides a declarative API that may be targeted by arbitrary forms of declarative specifications.</a:t>
            </a:r>
          </a:p>
          <a:p>
            <a:pPr marL="171450" indent="-171450">
              <a:buFont typeface="Arial" panose="020B0604020202020204" pitchFamily="34" charset="0"/>
              <a:buChar char="•"/>
            </a:pPr>
            <a:r>
              <a:rPr lang="en-GB" dirty="0"/>
              <a:t>Does not provide nor adopt any comprehensive machine configuration, maintenance, management, or self-healing systems.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8008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3232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 Kubernetes cluster is divided into two components:</a:t>
            </a:r>
          </a:p>
          <a:p>
            <a:endParaRPr lang="en-GB" dirty="0"/>
          </a:p>
          <a:p>
            <a:pPr marL="228600" indent="-228600">
              <a:buFont typeface="+mj-lt"/>
              <a:buAutoNum type="arabicPeriod"/>
            </a:pPr>
            <a:r>
              <a:rPr lang="en-GB" dirty="0"/>
              <a:t>Cluster master nodes provide the core Kubernetes services and orchestration of application workloads.</a:t>
            </a:r>
          </a:p>
          <a:p>
            <a:pPr marL="228600" indent="-228600">
              <a:buFont typeface="+mj-lt"/>
              <a:buAutoNum type="arabicPeriod"/>
            </a:pPr>
            <a:r>
              <a:rPr lang="en-GB" dirty="0"/>
              <a:t>Nodes run your application workloads.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37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n-GB" b="1" dirty="0" err="1"/>
              <a:t>kube-apiserver</a:t>
            </a:r>
            <a:r>
              <a:rPr lang="en-GB" b="1" dirty="0"/>
              <a:t>:</a:t>
            </a:r>
          </a:p>
          <a:p>
            <a:pPr marL="0" indent="0">
              <a:buFont typeface="+mj-lt"/>
              <a:buNone/>
            </a:pPr>
            <a:r>
              <a:rPr lang="en-GB" dirty="0"/>
              <a:t>Component on the master that exposes the Kubernetes API. It is the front-end for the Kubernetes control plane. It is designed to scale horizontally – that is, it scales by deploying more instances.</a:t>
            </a:r>
            <a:endParaRPr lang="en-GB" b="1" dirty="0"/>
          </a:p>
          <a:p>
            <a:pPr marL="0" indent="0">
              <a:buFont typeface="+mj-lt"/>
              <a:buNone/>
            </a:pPr>
            <a:r>
              <a:rPr lang="en-GB" b="1" dirty="0" err="1"/>
              <a:t>Etcd</a:t>
            </a:r>
            <a:r>
              <a:rPr lang="en-GB" b="1" dirty="0"/>
              <a:t>:</a:t>
            </a:r>
          </a:p>
          <a:p>
            <a:r>
              <a:rPr lang="en-GB" sz="882" b="0" i="0"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indent="0">
              <a:buFont typeface="+mj-lt"/>
              <a:buNone/>
            </a:pPr>
            <a:r>
              <a:rPr lang="en-GB" b="1" dirty="0" err="1"/>
              <a:t>Kube</a:t>
            </a:r>
            <a:r>
              <a:rPr lang="en-GB" b="1" dirty="0"/>
              <a:t>-scheduler:</a:t>
            </a:r>
          </a:p>
          <a:p>
            <a:pPr marL="0" indent="0">
              <a:buFont typeface="+mj-lt"/>
              <a:buNone/>
            </a:pPr>
            <a:r>
              <a:rPr lang="en-GB" sz="882" b="0" i="0" kern="1200" dirty="0">
                <a:solidFill>
                  <a:schemeClr val="tx1"/>
                </a:solidFill>
                <a:effectLst/>
                <a:latin typeface="Segoe UI Light" pitchFamily="34" charset="0"/>
                <a:ea typeface="+mn-ea"/>
                <a:cs typeface="+mn-cs"/>
              </a:rPr>
              <a:t>Component on the master that watches newly created pods that have no node assigned and selects a node for them to run on.</a:t>
            </a:r>
            <a:endParaRPr lang="en-GB" sz="882" b="1"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a:t>
            </a:r>
            <a:r>
              <a:rPr lang="en-GB" sz="882" b="1" i="0" kern="1200" dirty="0">
                <a:solidFill>
                  <a:schemeClr val="tx1"/>
                </a:solidFill>
                <a:effectLst/>
                <a:latin typeface="Segoe UI Light" pitchFamily="34" charset="0"/>
                <a:ea typeface="+mn-ea"/>
                <a:cs typeface="+mn-cs"/>
              </a:rPr>
              <a:t>-controller-manager:</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Component on the master that runs controllers.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Logically, each controller is a separate process, but to reduce complexity, they are all compiled into a single binary and run in a single process.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a:solidFill>
                  <a:schemeClr val="tx1"/>
                </a:solidFill>
                <a:effectLst/>
                <a:latin typeface="Segoe UI Light" pitchFamily="34" charset="0"/>
                <a:ea typeface="+mn-ea"/>
                <a:cs typeface="+mn-cs"/>
              </a:rPr>
              <a:t>Cloud-controller-manager:</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cloud-controller-manager runs controllers that interact with the underlying cloud providers.</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4/8/2019 6:50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64055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6125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64974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image" Target="../media/image8.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8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84.xml"/><Relationship Id="rId5" Type="http://schemas.openxmlformats.org/officeDocument/2006/relationships/image" Target="../media/image45.sv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notesSlide" Target="../notesSlides/notesSlide25.xml"/><Relationship Id="rId1" Type="http://schemas.openxmlformats.org/officeDocument/2006/relationships/slideLayout" Target="../slideLayouts/slideLayout82.xml"/><Relationship Id="rId5" Type="http://schemas.openxmlformats.org/officeDocument/2006/relationships/image" Target="../media/image49.jfif"/><Relationship Id="rId4" Type="http://schemas.openxmlformats.org/officeDocument/2006/relationships/image" Target="../media/image48.jfif"/></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services/kubernetes-service/" TargetMode="External"/><Relationship Id="rId2" Type="http://schemas.openxmlformats.org/officeDocument/2006/relationships/notesSlide" Target="../notesSlides/notesSlide26.xml"/><Relationship Id="rId1" Type="http://schemas.openxmlformats.org/officeDocument/2006/relationships/slideLayout" Target="../slideLayouts/slideLayout7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docs.microsoft.com/en-us/virtualization/windowscontainers/kubernetes/getting-started-kubernetes-window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18"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23.wmf"/><Relationship Id="rId12" Type="http://schemas.openxmlformats.org/officeDocument/2006/relationships/oleObject" Target="../embeddings/oleObject5.bin"/><Relationship Id="rId17" Type="http://schemas.openxmlformats.org/officeDocument/2006/relationships/image" Target="../media/image28.wmf"/><Relationship Id="rId2" Type="http://schemas.openxmlformats.org/officeDocument/2006/relationships/slideLayout" Target="../slideLayouts/slideLayout64.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4.bin"/><Relationship Id="rId19" Type="http://schemas.openxmlformats.org/officeDocument/2006/relationships/image" Target="../media/image29.wmf"/><Relationship Id="rId4" Type="http://schemas.openxmlformats.org/officeDocument/2006/relationships/oleObject" Target="../embeddings/oleObject1.bin"/><Relationship Id="rId9" Type="http://schemas.openxmlformats.org/officeDocument/2006/relationships/image" Target="../media/image24.wmf"/><Relationship Id="rId1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3A7B9-050A-4935-B2F2-28EEF66434A7}"/>
              </a:ext>
            </a:extLst>
          </p:cNvPr>
          <p:cNvSpPr>
            <a:spLocks noGrp="1"/>
          </p:cNvSpPr>
          <p:nvPr>
            <p:ph type="title"/>
          </p:nvPr>
        </p:nvSpPr>
        <p:spPr/>
        <p:txBody>
          <a:bodyPr/>
          <a:lstStyle/>
          <a:p>
            <a:r>
              <a:rPr lang="en-GB" dirty="0"/>
              <a:t>Kubernetes cluster architecture</a:t>
            </a:r>
          </a:p>
        </p:txBody>
      </p:sp>
      <p:sp>
        <p:nvSpPr>
          <p:cNvPr id="3" name="Marcador de pie de página 2">
            <a:extLst>
              <a:ext uri="{FF2B5EF4-FFF2-40B4-BE49-F238E27FC236}">
                <a16:creationId xmlns:a16="http://schemas.microsoft.com/office/drawing/2014/main" id="{80FB9A5B-7362-4E98-BAF9-087051C826D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1030" name="Picture 6" descr="https://docs.microsoft.com/en-us/azure/aks/media/concepts-clusters-workloads/cluster-master-and-nodes.png">
            <a:extLst>
              <a:ext uri="{FF2B5EF4-FFF2-40B4-BE49-F238E27FC236}">
                <a16:creationId xmlns:a16="http://schemas.microsoft.com/office/drawing/2014/main" id="{C5EE4614-E691-463E-B448-0CF477843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538" y="2011321"/>
            <a:ext cx="8128000" cy="278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6391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7F117-EDA0-4B4E-B132-D1B9DF713072}"/>
              </a:ext>
            </a:extLst>
          </p:cNvPr>
          <p:cNvSpPr>
            <a:spLocks noGrp="1"/>
          </p:cNvSpPr>
          <p:nvPr>
            <p:ph type="title"/>
          </p:nvPr>
        </p:nvSpPr>
        <p:spPr/>
        <p:txBody>
          <a:bodyPr/>
          <a:lstStyle/>
          <a:p>
            <a:r>
              <a:rPr lang="en-GB" dirty="0"/>
              <a:t>Master Components</a:t>
            </a:r>
          </a:p>
        </p:txBody>
      </p:sp>
      <p:sp>
        <p:nvSpPr>
          <p:cNvPr id="4" name="Marcador de texto 3">
            <a:extLst>
              <a:ext uri="{FF2B5EF4-FFF2-40B4-BE49-F238E27FC236}">
                <a16:creationId xmlns:a16="http://schemas.microsoft.com/office/drawing/2014/main" id="{9DDE48C3-6CF8-465D-994A-A521859D308D}"/>
              </a:ext>
            </a:extLst>
          </p:cNvPr>
          <p:cNvSpPr>
            <a:spLocks noGrp="1"/>
          </p:cNvSpPr>
          <p:nvPr>
            <p:ph type="body" sz="quarter" idx="10"/>
          </p:nvPr>
        </p:nvSpPr>
        <p:spPr>
          <a:xfrm>
            <a:off x="584200" y="1435497"/>
            <a:ext cx="11018520" cy="1995098"/>
          </a:xfrm>
        </p:spPr>
        <p:txBody>
          <a:bodyPr/>
          <a:lstStyle/>
          <a:p>
            <a:pPr marL="457200" indent="-457200">
              <a:buFont typeface="Arial" panose="020B0604020202020204" pitchFamily="34" charset="0"/>
              <a:buChar char="•"/>
            </a:pPr>
            <a:r>
              <a:rPr lang="en-GB" dirty="0" err="1"/>
              <a:t>kube-apiserver</a:t>
            </a:r>
            <a:endParaRPr lang="en-GB" dirty="0"/>
          </a:p>
          <a:p>
            <a:pPr marL="457200" indent="-457200">
              <a:buFont typeface="Arial" panose="020B0604020202020204" pitchFamily="34" charset="0"/>
              <a:buChar char="•"/>
            </a:pPr>
            <a:r>
              <a:rPr lang="en-GB" dirty="0" err="1"/>
              <a:t>Etcd</a:t>
            </a:r>
            <a:endParaRPr lang="en-GB" dirty="0"/>
          </a:p>
          <a:p>
            <a:pPr marL="457200" indent="-457200">
              <a:buFont typeface="Arial" panose="020B0604020202020204" pitchFamily="34" charset="0"/>
              <a:buChar char="•"/>
            </a:pPr>
            <a:r>
              <a:rPr lang="en-GB" dirty="0" err="1"/>
              <a:t>Kube</a:t>
            </a:r>
            <a:r>
              <a:rPr lang="en-GB" dirty="0"/>
              <a:t>-scheduler</a:t>
            </a:r>
          </a:p>
          <a:p>
            <a:pPr marL="457200" indent="-457200">
              <a:buFont typeface="Arial" panose="020B0604020202020204" pitchFamily="34" charset="0"/>
              <a:buChar char="•"/>
            </a:pPr>
            <a:r>
              <a:rPr lang="en-GB" dirty="0" err="1"/>
              <a:t>Kube</a:t>
            </a:r>
            <a:r>
              <a:rPr lang="en-GB" dirty="0"/>
              <a:t>-controller-manager</a:t>
            </a:r>
          </a:p>
          <a:p>
            <a:pPr marL="457200" indent="-457200">
              <a:buFont typeface="Arial" panose="020B0604020202020204" pitchFamily="34" charset="0"/>
              <a:buChar char="•"/>
            </a:pPr>
            <a:r>
              <a:rPr lang="en-GB" dirty="0"/>
              <a:t>Cloud-controller-manager</a:t>
            </a:r>
          </a:p>
        </p:txBody>
      </p:sp>
      <p:sp>
        <p:nvSpPr>
          <p:cNvPr id="3" name="Marcador de pie de página 2">
            <a:extLst>
              <a:ext uri="{FF2B5EF4-FFF2-40B4-BE49-F238E27FC236}">
                <a16:creationId xmlns:a16="http://schemas.microsoft.com/office/drawing/2014/main" id="{65859D4C-B1B7-430C-8299-AD48B1A8EF40}"/>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329184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arn(inVertical)">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heel(1)">
                                      <p:cBhvr>
                                        <p:cTn id="16" dur="20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wipe(down)">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7F117-EDA0-4B4E-B132-D1B9DF713072}"/>
              </a:ext>
            </a:extLst>
          </p:cNvPr>
          <p:cNvSpPr>
            <a:spLocks noGrp="1"/>
          </p:cNvSpPr>
          <p:nvPr>
            <p:ph type="title"/>
          </p:nvPr>
        </p:nvSpPr>
        <p:spPr/>
        <p:txBody>
          <a:bodyPr/>
          <a:lstStyle/>
          <a:p>
            <a:r>
              <a:rPr lang="en-GB" dirty="0"/>
              <a:t>Node Components</a:t>
            </a:r>
          </a:p>
        </p:txBody>
      </p:sp>
      <p:sp>
        <p:nvSpPr>
          <p:cNvPr id="4" name="Marcador de texto 3">
            <a:extLst>
              <a:ext uri="{FF2B5EF4-FFF2-40B4-BE49-F238E27FC236}">
                <a16:creationId xmlns:a16="http://schemas.microsoft.com/office/drawing/2014/main" id="{9DDE48C3-6CF8-465D-994A-A521859D308D}"/>
              </a:ext>
            </a:extLst>
          </p:cNvPr>
          <p:cNvSpPr>
            <a:spLocks noGrp="1"/>
          </p:cNvSpPr>
          <p:nvPr>
            <p:ph type="body" sz="quarter" idx="10"/>
          </p:nvPr>
        </p:nvSpPr>
        <p:spPr>
          <a:xfrm>
            <a:off x="584200" y="1435497"/>
            <a:ext cx="11018520" cy="1270925"/>
          </a:xfrm>
        </p:spPr>
        <p:txBody>
          <a:bodyPr/>
          <a:lstStyle/>
          <a:p>
            <a:pPr marL="457200" indent="-457200">
              <a:buFont typeface="Arial" panose="020B0604020202020204" pitchFamily="34" charset="0"/>
              <a:buChar char="•"/>
            </a:pPr>
            <a:r>
              <a:rPr lang="en-GB" dirty="0" err="1"/>
              <a:t>kubelet</a:t>
            </a:r>
            <a:endParaRPr lang="en-GB" dirty="0"/>
          </a:p>
          <a:p>
            <a:pPr marL="457200" indent="-457200">
              <a:buFont typeface="Arial" panose="020B0604020202020204" pitchFamily="34" charset="0"/>
              <a:buChar char="•"/>
            </a:pPr>
            <a:r>
              <a:rPr lang="en-GB" dirty="0" err="1"/>
              <a:t>Kube</a:t>
            </a:r>
            <a:r>
              <a:rPr lang="en-GB" dirty="0"/>
              <a:t>-proxy</a:t>
            </a:r>
          </a:p>
          <a:p>
            <a:pPr marL="457200" indent="-457200">
              <a:buFont typeface="Arial" panose="020B0604020202020204" pitchFamily="34" charset="0"/>
              <a:buChar char="•"/>
            </a:pPr>
            <a:r>
              <a:rPr lang="en-GB" dirty="0"/>
              <a:t>Container Runtime</a:t>
            </a:r>
          </a:p>
        </p:txBody>
      </p:sp>
      <p:sp>
        <p:nvSpPr>
          <p:cNvPr id="3" name="Marcador de pie de página 2">
            <a:extLst>
              <a:ext uri="{FF2B5EF4-FFF2-40B4-BE49-F238E27FC236}">
                <a16:creationId xmlns:a16="http://schemas.microsoft.com/office/drawing/2014/main" id="{65859D4C-B1B7-430C-8299-AD48B1A8EF40}"/>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143660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Objects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solidFill>
            <a:schemeClr val="tx2"/>
          </a:solid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523306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518173D-AE79-4F74-8DCC-04084AD7F34A}"/>
              </a:ext>
            </a:extLst>
          </p:cNvPr>
          <p:cNvSpPr>
            <a:spLocks noGrp="1"/>
          </p:cNvSpPr>
          <p:nvPr>
            <p:ph type="title"/>
          </p:nvPr>
        </p:nvSpPr>
        <p:spPr/>
        <p:txBody>
          <a:bodyPr/>
          <a:lstStyle/>
          <a:p>
            <a:r>
              <a:rPr lang="en-GB" dirty="0"/>
              <a:t>Kubernetes Objects</a:t>
            </a:r>
          </a:p>
        </p:txBody>
      </p:sp>
      <p:sp>
        <p:nvSpPr>
          <p:cNvPr id="5" name="Marcador de texto 4">
            <a:extLst>
              <a:ext uri="{FF2B5EF4-FFF2-40B4-BE49-F238E27FC236}">
                <a16:creationId xmlns:a16="http://schemas.microsoft.com/office/drawing/2014/main" id="{80FCDBF0-EB01-4EFC-8D3A-6EE36549FB49}"/>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What containerized applications are running (and on which nodes)</a:t>
            </a:r>
          </a:p>
          <a:p>
            <a:pPr marL="342900" indent="-342900">
              <a:buFont typeface="Arial" panose="020B0604020202020204" pitchFamily="34" charset="0"/>
              <a:buChar char="•"/>
            </a:pPr>
            <a:r>
              <a:rPr lang="en-GB" dirty="0"/>
              <a:t>The resources available to those applications</a:t>
            </a:r>
          </a:p>
          <a:p>
            <a:pPr marL="342900" indent="-342900">
              <a:buFont typeface="Arial" panose="020B0604020202020204" pitchFamily="34" charset="0"/>
              <a:buChar char="•"/>
            </a:pPr>
            <a:r>
              <a:rPr lang="en-GB" dirty="0"/>
              <a:t>The policies around how those applications behave, such as restart policies, upgrades, and fault-tolerance</a:t>
            </a:r>
          </a:p>
          <a:p>
            <a:endParaRPr lang="en-GB" dirty="0"/>
          </a:p>
        </p:txBody>
      </p:sp>
      <p:sp>
        <p:nvSpPr>
          <p:cNvPr id="3" name="Marcador de pie de página 2">
            <a:extLst>
              <a:ext uri="{FF2B5EF4-FFF2-40B4-BE49-F238E27FC236}">
                <a16:creationId xmlns:a16="http://schemas.microsoft.com/office/drawing/2014/main" id="{1EC957D2-7139-4373-BA1B-64304093CFA4}"/>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5734965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263D7C-3B5E-42D2-9417-C1F8BC61AD68}"/>
              </a:ext>
            </a:extLst>
          </p:cNvPr>
          <p:cNvSpPr>
            <a:spLocks noGrp="1"/>
          </p:cNvSpPr>
          <p:nvPr>
            <p:ph type="title"/>
          </p:nvPr>
        </p:nvSpPr>
        <p:spPr/>
        <p:txBody>
          <a:bodyPr/>
          <a:lstStyle/>
          <a:p>
            <a:r>
              <a:rPr lang="en-GB" dirty="0"/>
              <a:t>Describing a Kubernetes Object</a:t>
            </a:r>
          </a:p>
        </p:txBody>
      </p:sp>
      <p:sp>
        <p:nvSpPr>
          <p:cNvPr id="5" name="Marcador de texto 4">
            <a:extLst>
              <a:ext uri="{FF2B5EF4-FFF2-40B4-BE49-F238E27FC236}">
                <a16:creationId xmlns:a16="http://schemas.microsoft.com/office/drawing/2014/main" id="{C575B56A-8C09-4404-BD75-FBDACA07118F}"/>
              </a:ext>
            </a:extLst>
          </p:cNvPr>
          <p:cNvSpPr>
            <a:spLocks noGrp="1"/>
          </p:cNvSpPr>
          <p:nvPr>
            <p:ph type="body" sz="quarter" idx="10"/>
          </p:nvPr>
        </p:nvSpPr>
        <p:spPr>
          <a:xfrm>
            <a:off x="588263" y="1436688"/>
            <a:ext cx="11018520" cy="5127558"/>
          </a:xfrm>
        </p:spPr>
        <p:txBody>
          <a:bodyPr/>
          <a:lstStyle/>
          <a:p>
            <a:r>
              <a:rPr lang="en-GB" sz="1400" dirty="0"/>
              <a:t>application/</a:t>
            </a:r>
            <a:r>
              <a:rPr lang="en-GB" sz="1400" dirty="0" err="1"/>
              <a:t>deployment.yaml</a:t>
            </a:r>
            <a:r>
              <a:rPr lang="en-GB" sz="1400" dirty="0"/>
              <a:t> </a:t>
            </a:r>
          </a:p>
          <a:p>
            <a:r>
              <a:rPr lang="en-GB" sz="1400" dirty="0" err="1"/>
              <a:t>apiVersion</a:t>
            </a:r>
            <a:r>
              <a:rPr lang="en-GB" sz="1400" dirty="0"/>
              <a:t>: apps/v1 # for versions before 1.9.0 use apps/v1beta2</a:t>
            </a:r>
          </a:p>
          <a:p>
            <a:r>
              <a:rPr lang="en-GB" sz="1400" dirty="0"/>
              <a:t>kind: Deployment</a:t>
            </a:r>
          </a:p>
          <a:p>
            <a:r>
              <a:rPr lang="en-GB" sz="1400" dirty="0"/>
              <a:t>metadata:</a:t>
            </a:r>
          </a:p>
          <a:p>
            <a:r>
              <a:rPr lang="en-GB" sz="1400" dirty="0"/>
              <a:t>  name: </a:t>
            </a:r>
            <a:r>
              <a:rPr lang="en-GB" sz="1400" dirty="0" err="1"/>
              <a:t>nginx</a:t>
            </a:r>
            <a:r>
              <a:rPr lang="en-GB" sz="1400" dirty="0"/>
              <a:t>-deployment</a:t>
            </a:r>
          </a:p>
          <a:p>
            <a:r>
              <a:rPr lang="en-GB" sz="1400" dirty="0"/>
              <a:t>spec:</a:t>
            </a:r>
          </a:p>
          <a:p>
            <a:r>
              <a:rPr lang="en-GB" sz="1400" dirty="0"/>
              <a:t>  selector:</a:t>
            </a:r>
          </a:p>
          <a:p>
            <a:r>
              <a:rPr lang="en-GB" sz="1400" dirty="0"/>
              <a:t>    </a:t>
            </a:r>
            <a:r>
              <a:rPr lang="en-GB" sz="1400" dirty="0" err="1"/>
              <a:t>matchLabels</a:t>
            </a:r>
            <a:r>
              <a:rPr lang="en-GB" sz="1400" dirty="0"/>
              <a:t>:</a:t>
            </a:r>
          </a:p>
          <a:p>
            <a:r>
              <a:rPr lang="en-GB" sz="1400" dirty="0"/>
              <a:t>      app: </a:t>
            </a:r>
            <a:r>
              <a:rPr lang="en-GB" sz="1400" dirty="0" err="1"/>
              <a:t>nginx</a:t>
            </a:r>
            <a:endParaRPr lang="en-GB" sz="1400" dirty="0"/>
          </a:p>
          <a:p>
            <a:r>
              <a:rPr lang="en-GB" sz="1400" dirty="0"/>
              <a:t>  replicas: 2 # tells deployment to run 2 pods matching the template</a:t>
            </a:r>
          </a:p>
          <a:p>
            <a:r>
              <a:rPr lang="en-GB" sz="1400" dirty="0"/>
              <a:t>  template:</a:t>
            </a:r>
          </a:p>
          <a:p>
            <a:r>
              <a:rPr lang="en-GB" sz="1400" dirty="0"/>
              <a:t>    metadata:</a:t>
            </a:r>
          </a:p>
          <a:p>
            <a:r>
              <a:rPr lang="en-GB" sz="1400" dirty="0"/>
              <a:t>      labels:</a:t>
            </a:r>
          </a:p>
          <a:p>
            <a:r>
              <a:rPr lang="en-GB" sz="1400" dirty="0"/>
              <a:t>        app: </a:t>
            </a:r>
            <a:r>
              <a:rPr lang="en-GB" sz="1400" dirty="0" err="1"/>
              <a:t>nginx</a:t>
            </a:r>
            <a:endParaRPr lang="en-GB" sz="1400" dirty="0"/>
          </a:p>
          <a:p>
            <a:r>
              <a:rPr lang="en-GB" sz="1400" dirty="0"/>
              <a:t>    spec:</a:t>
            </a:r>
          </a:p>
          <a:p>
            <a:r>
              <a:rPr lang="en-GB" sz="1400" dirty="0"/>
              <a:t>      containers:</a:t>
            </a:r>
          </a:p>
          <a:p>
            <a:r>
              <a:rPr lang="en-GB" sz="1400" dirty="0"/>
              <a:t>      - name: </a:t>
            </a:r>
            <a:r>
              <a:rPr lang="en-GB" sz="1400" dirty="0" err="1"/>
              <a:t>nginx</a:t>
            </a:r>
            <a:endParaRPr lang="en-GB" sz="1400" dirty="0"/>
          </a:p>
          <a:p>
            <a:r>
              <a:rPr lang="en-GB" sz="1400" dirty="0"/>
              <a:t>        image: nginx:1.7.9</a:t>
            </a:r>
          </a:p>
          <a:p>
            <a:r>
              <a:rPr lang="en-GB" sz="1400" dirty="0"/>
              <a:t>        ports:</a:t>
            </a:r>
          </a:p>
          <a:p>
            <a:r>
              <a:rPr lang="en-GB" sz="1400" dirty="0"/>
              <a:t>        - </a:t>
            </a:r>
            <a:r>
              <a:rPr lang="en-GB" sz="1400" dirty="0" err="1"/>
              <a:t>containerPort</a:t>
            </a:r>
            <a:r>
              <a:rPr lang="en-GB" sz="1400" dirty="0"/>
              <a:t>: 80</a:t>
            </a:r>
          </a:p>
        </p:txBody>
      </p:sp>
    </p:spTree>
    <p:extLst>
      <p:ext uri="{BB962C8B-B14F-4D97-AF65-F5344CB8AC3E}">
        <p14:creationId xmlns:p14="http://schemas.microsoft.com/office/powerpoint/2010/main" val="1120175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50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50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500"/>
                                  </p:iterate>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500"/>
                                  </p:iterate>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500"/>
                                  </p:iterate>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500"/>
                                  </p:iterate>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500"/>
                                  </p:iterate>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500"/>
                                  </p:iterate>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500"/>
                                  </p:iterate>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wd">
                                    <p:tmAbs val="500"/>
                                  </p:iterate>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wd">
                                    <p:tmAbs val="500"/>
                                  </p:iterate>
                                  <p:childTnLst>
                                    <p:set>
                                      <p:cBhvr>
                                        <p:cTn id="5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wd">
                                    <p:tmAbs val="500"/>
                                  </p:iterate>
                                  <p:childTnLst>
                                    <p:set>
                                      <p:cBhvr>
                                        <p:cTn id="6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wd">
                                    <p:tmAbs val="500"/>
                                  </p:iterate>
                                  <p:childTnLst>
                                    <p:set>
                                      <p:cBhvr>
                                        <p:cTn id="6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type="wd">
                                    <p:tmAbs val="500"/>
                                  </p:iterate>
                                  <p:childTnLst>
                                    <p:set>
                                      <p:cBhvr>
                                        <p:cTn id="7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type="wd">
                                    <p:tmAbs val="500"/>
                                  </p:iterate>
                                  <p:childTnLst>
                                    <p:set>
                                      <p:cBhvr>
                                        <p:cTn id="7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type="wd">
                                    <p:tmAbs val="500"/>
                                  </p:iterate>
                                  <p:childTnLst>
                                    <p:set>
                                      <p:cBhvr>
                                        <p:cTn id="7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type="wd">
                                    <p:tmAbs val="500"/>
                                  </p:iterate>
                                  <p:childTnLst>
                                    <p:set>
                                      <p:cBhvr>
                                        <p:cTn id="8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CE3278-EA78-4F11-A8F1-1E1C99882B32}"/>
              </a:ext>
            </a:extLst>
          </p:cNvPr>
          <p:cNvSpPr>
            <a:spLocks noGrp="1"/>
          </p:cNvSpPr>
          <p:nvPr>
            <p:ph type="title"/>
          </p:nvPr>
        </p:nvSpPr>
        <p:spPr/>
        <p:txBody>
          <a:bodyPr/>
          <a:lstStyle/>
          <a:p>
            <a:r>
              <a:rPr lang="en-GB" dirty="0"/>
              <a:t>Required Fields</a:t>
            </a:r>
          </a:p>
        </p:txBody>
      </p:sp>
      <p:sp>
        <p:nvSpPr>
          <p:cNvPr id="5" name="Marcador de texto 4">
            <a:extLst>
              <a:ext uri="{FF2B5EF4-FFF2-40B4-BE49-F238E27FC236}">
                <a16:creationId xmlns:a16="http://schemas.microsoft.com/office/drawing/2014/main" id="{32B089C5-5D32-45F4-93BA-6E4295B75F3B}"/>
              </a:ext>
            </a:extLst>
          </p:cNvPr>
          <p:cNvSpPr>
            <a:spLocks noGrp="1"/>
          </p:cNvSpPr>
          <p:nvPr>
            <p:ph type="body" sz="quarter" idx="10"/>
          </p:nvPr>
        </p:nvSpPr>
        <p:spPr>
          <a:xfrm>
            <a:off x="584200" y="1435497"/>
            <a:ext cx="11018520" cy="2357184"/>
          </a:xfrm>
        </p:spPr>
        <p:txBody>
          <a:bodyPr/>
          <a:lstStyle/>
          <a:p>
            <a:pPr marL="342900" indent="-342900">
              <a:buFont typeface="Arial" panose="020B0604020202020204" pitchFamily="34" charset="0"/>
              <a:buChar char="•"/>
            </a:pPr>
            <a:r>
              <a:rPr lang="en-GB" dirty="0" err="1"/>
              <a:t>apiVersion</a:t>
            </a:r>
            <a:r>
              <a:rPr lang="en-GB" dirty="0"/>
              <a:t> - Which version of the Kubernetes API you’re using to create this object</a:t>
            </a:r>
          </a:p>
          <a:p>
            <a:pPr marL="342900" indent="-342900">
              <a:buFont typeface="Arial" panose="020B0604020202020204" pitchFamily="34" charset="0"/>
              <a:buChar char="•"/>
            </a:pPr>
            <a:r>
              <a:rPr lang="en-GB" dirty="0"/>
              <a:t>kind - What kind of object you want to create</a:t>
            </a:r>
          </a:p>
          <a:p>
            <a:pPr marL="342900" indent="-342900">
              <a:buFont typeface="Arial" panose="020B0604020202020204" pitchFamily="34" charset="0"/>
              <a:buChar char="•"/>
            </a:pPr>
            <a:r>
              <a:rPr lang="en-GB" dirty="0"/>
              <a:t>metadata - Data that helps uniquely identify the object, including a name string, UID, and optional namespace</a:t>
            </a:r>
          </a:p>
          <a:p>
            <a:endParaRPr lang="en-GB" dirty="0"/>
          </a:p>
        </p:txBody>
      </p:sp>
    </p:spTree>
    <p:extLst>
      <p:ext uri="{BB962C8B-B14F-4D97-AF65-F5344CB8AC3E}">
        <p14:creationId xmlns:p14="http://schemas.microsoft.com/office/powerpoint/2010/main" val="39974820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API</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solidFill>
            <a:schemeClr val="tx2"/>
          </a:solid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86046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B1C0F-16DC-47C3-A0FA-1044DC98E2F6}"/>
              </a:ext>
            </a:extLst>
          </p:cNvPr>
          <p:cNvSpPr>
            <a:spLocks noGrp="1"/>
          </p:cNvSpPr>
          <p:nvPr>
            <p:ph type="title"/>
          </p:nvPr>
        </p:nvSpPr>
        <p:spPr/>
        <p:txBody>
          <a:bodyPr/>
          <a:lstStyle/>
          <a:p>
            <a:r>
              <a:rPr lang="en-GB" dirty="0"/>
              <a:t>Kinds</a:t>
            </a:r>
          </a:p>
        </p:txBody>
      </p:sp>
      <p:sp>
        <p:nvSpPr>
          <p:cNvPr id="3" name="Marcador de texto 2">
            <a:extLst>
              <a:ext uri="{FF2B5EF4-FFF2-40B4-BE49-F238E27FC236}">
                <a16:creationId xmlns:a16="http://schemas.microsoft.com/office/drawing/2014/main" id="{40350608-F6F3-41B5-AE2F-18A26D063F85}"/>
              </a:ext>
            </a:extLst>
          </p:cNvPr>
          <p:cNvSpPr>
            <a:spLocks noGrp="1"/>
          </p:cNvSpPr>
          <p:nvPr>
            <p:ph type="body" sz="quarter" idx="10"/>
          </p:nvPr>
        </p:nvSpPr>
        <p:spPr>
          <a:xfrm>
            <a:off x="584200" y="1435497"/>
            <a:ext cx="11018520" cy="1995098"/>
          </a:xfrm>
        </p:spPr>
        <p:txBody>
          <a:bodyPr/>
          <a:lstStyle/>
          <a:p>
            <a:pPr marL="457200" indent="-457200">
              <a:buFont typeface="Arial" panose="020B0604020202020204" pitchFamily="34" charset="0"/>
              <a:buChar char="•"/>
            </a:pPr>
            <a:r>
              <a:rPr lang="en-GB" dirty="0"/>
              <a:t>Objects represent a persistent entity in the system</a:t>
            </a:r>
          </a:p>
          <a:p>
            <a:pPr marL="457200" indent="-457200">
              <a:buFont typeface="Arial" panose="020B0604020202020204" pitchFamily="34" charset="0"/>
              <a:buChar char="•"/>
            </a:pPr>
            <a:r>
              <a:rPr lang="en-GB" dirty="0"/>
              <a:t>Lists are collections of resources of one (usually) or more (occasionally) kinds</a:t>
            </a:r>
          </a:p>
          <a:p>
            <a:pPr marL="457200" indent="-457200">
              <a:buFont typeface="Arial" panose="020B0604020202020204" pitchFamily="34" charset="0"/>
              <a:buChar char="•"/>
            </a:pPr>
            <a:r>
              <a:rPr lang="en-GB" dirty="0"/>
              <a:t>Simple kinds are used for specific actions on objects and for non-persistent entities</a:t>
            </a:r>
          </a:p>
          <a:p>
            <a:endParaRPr lang="en-GB" dirty="0"/>
          </a:p>
        </p:txBody>
      </p:sp>
    </p:spTree>
    <p:extLst>
      <p:ext uri="{BB962C8B-B14F-4D97-AF65-F5344CB8AC3E}">
        <p14:creationId xmlns:p14="http://schemas.microsoft.com/office/powerpoint/2010/main" val="28014693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B336A-0B13-4772-89B6-B9FA0A84B2AE}"/>
              </a:ext>
            </a:extLst>
          </p:cNvPr>
          <p:cNvSpPr>
            <a:spLocks noGrp="1"/>
          </p:cNvSpPr>
          <p:nvPr>
            <p:ph type="title"/>
          </p:nvPr>
        </p:nvSpPr>
        <p:spPr/>
        <p:txBody>
          <a:bodyPr/>
          <a:lstStyle/>
          <a:p>
            <a:r>
              <a:rPr lang="en-GB" dirty="0"/>
              <a:t>Objects</a:t>
            </a:r>
          </a:p>
        </p:txBody>
      </p:sp>
      <p:sp>
        <p:nvSpPr>
          <p:cNvPr id="3" name="Marcador de texto 2">
            <a:extLst>
              <a:ext uri="{FF2B5EF4-FFF2-40B4-BE49-F238E27FC236}">
                <a16:creationId xmlns:a16="http://schemas.microsoft.com/office/drawing/2014/main" id="{5579AEB7-81F5-4A78-A36E-7B7D77DEFA71}"/>
              </a:ext>
            </a:extLst>
          </p:cNvPr>
          <p:cNvSpPr>
            <a:spLocks noGrp="1"/>
          </p:cNvSpPr>
          <p:nvPr>
            <p:ph type="body" sz="quarter" idx="10"/>
          </p:nvPr>
        </p:nvSpPr>
        <p:spPr>
          <a:xfrm>
            <a:off x="584200" y="1435497"/>
            <a:ext cx="11018520" cy="2031325"/>
          </a:xfrm>
        </p:spPr>
        <p:txBody>
          <a:bodyPr/>
          <a:lstStyle/>
          <a:p>
            <a:r>
              <a:rPr lang="en-GB" sz="2400" dirty="0"/>
              <a:t>Creating an API object is a record of intent - once created, the system will work to ensure that resource exists. All API objects have common metadata.</a:t>
            </a:r>
          </a:p>
          <a:p>
            <a:endParaRPr lang="en-GB" sz="2400" dirty="0"/>
          </a:p>
          <a:p>
            <a:r>
              <a:rPr lang="en-GB" sz="2400" dirty="0"/>
              <a:t>An object may have multiple resources that clients can use to perform specific actions that create, update, delete, or get.</a:t>
            </a:r>
          </a:p>
        </p:txBody>
      </p:sp>
    </p:spTree>
    <p:extLst>
      <p:ext uri="{BB962C8B-B14F-4D97-AF65-F5344CB8AC3E}">
        <p14:creationId xmlns:p14="http://schemas.microsoft.com/office/powerpoint/2010/main" val="1287600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Kubernetes</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60708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43835-A6A0-401D-8A9E-5B3C9BA58905}"/>
              </a:ext>
            </a:extLst>
          </p:cNvPr>
          <p:cNvSpPr>
            <a:spLocks noGrp="1"/>
          </p:cNvSpPr>
          <p:nvPr>
            <p:ph type="title"/>
          </p:nvPr>
        </p:nvSpPr>
        <p:spPr/>
        <p:txBody>
          <a:bodyPr/>
          <a:lstStyle/>
          <a:p>
            <a:r>
              <a:rPr lang="en-GB" dirty="0"/>
              <a:t>Lists</a:t>
            </a:r>
          </a:p>
        </p:txBody>
      </p:sp>
      <p:sp>
        <p:nvSpPr>
          <p:cNvPr id="3" name="Marcador de texto 2">
            <a:extLst>
              <a:ext uri="{FF2B5EF4-FFF2-40B4-BE49-F238E27FC236}">
                <a16:creationId xmlns:a16="http://schemas.microsoft.com/office/drawing/2014/main" id="{A7038DC5-48AD-4084-AC1B-32487E6918F5}"/>
              </a:ext>
            </a:extLst>
          </p:cNvPr>
          <p:cNvSpPr>
            <a:spLocks noGrp="1"/>
          </p:cNvSpPr>
          <p:nvPr>
            <p:ph type="body" sz="quarter" idx="10"/>
          </p:nvPr>
        </p:nvSpPr>
        <p:spPr>
          <a:xfrm>
            <a:off x="584200" y="1435497"/>
            <a:ext cx="11018520" cy="3081356"/>
          </a:xfrm>
        </p:spPr>
        <p:txBody>
          <a:bodyPr/>
          <a:lstStyle/>
          <a:p>
            <a:r>
              <a:rPr lang="en-GB" dirty="0"/>
              <a:t>The name of a list kind must end with "List". Lists have a limited set of common metadata. All lists use the required "items" field to contain the array of objects they return. Any kind that has the "items" field must be a list kind.</a:t>
            </a:r>
          </a:p>
          <a:p>
            <a:endParaRPr lang="en-GB" dirty="0"/>
          </a:p>
          <a:p>
            <a:r>
              <a:rPr lang="en-GB" dirty="0"/>
              <a:t>Most objects defined in the system should have an endpoint that returns the full set of resources, as well as zero or more endpoints that return subsets of the full list. Some objects may be singletons (the current user, the system defaults) and may not have lists.</a:t>
            </a:r>
          </a:p>
        </p:txBody>
      </p:sp>
    </p:spTree>
    <p:extLst>
      <p:ext uri="{BB962C8B-B14F-4D97-AF65-F5344CB8AC3E}">
        <p14:creationId xmlns:p14="http://schemas.microsoft.com/office/powerpoint/2010/main" val="3340752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BD693-AE28-48D2-A4FF-8C7C6AE59A97}"/>
              </a:ext>
            </a:extLst>
          </p:cNvPr>
          <p:cNvSpPr>
            <a:spLocks noGrp="1"/>
          </p:cNvSpPr>
          <p:nvPr>
            <p:ph type="title"/>
          </p:nvPr>
        </p:nvSpPr>
        <p:spPr/>
        <p:txBody>
          <a:bodyPr/>
          <a:lstStyle/>
          <a:p>
            <a:r>
              <a:rPr lang="en-GB" dirty="0"/>
              <a:t>Simple</a:t>
            </a:r>
          </a:p>
        </p:txBody>
      </p:sp>
      <p:sp>
        <p:nvSpPr>
          <p:cNvPr id="3" name="Marcador de texto 2">
            <a:extLst>
              <a:ext uri="{FF2B5EF4-FFF2-40B4-BE49-F238E27FC236}">
                <a16:creationId xmlns:a16="http://schemas.microsoft.com/office/drawing/2014/main" id="{9F877787-5127-48C9-B44E-C297945CD69B}"/>
              </a:ext>
            </a:extLst>
          </p:cNvPr>
          <p:cNvSpPr>
            <a:spLocks noGrp="1"/>
          </p:cNvSpPr>
          <p:nvPr>
            <p:ph type="body" sz="quarter" idx="10"/>
          </p:nvPr>
        </p:nvSpPr>
        <p:spPr>
          <a:xfrm>
            <a:off x="584200" y="1435497"/>
            <a:ext cx="11018520" cy="3443443"/>
          </a:xfrm>
        </p:spPr>
        <p:txBody>
          <a:bodyPr/>
          <a:lstStyle/>
          <a:p>
            <a:r>
              <a:rPr lang="en-GB" dirty="0"/>
              <a:t>Given their limited scope, they have the same set of limited common metadata as lists.</a:t>
            </a:r>
          </a:p>
          <a:p>
            <a:endParaRPr lang="en-GB" dirty="0"/>
          </a:p>
          <a:p>
            <a:r>
              <a:rPr lang="en-GB" dirty="0"/>
              <a:t>For instance, the "Status" kind is returned when errors occur and is not persisted in the system.</a:t>
            </a:r>
          </a:p>
          <a:p>
            <a:endParaRPr lang="en-GB" dirty="0"/>
          </a:p>
          <a:p>
            <a:r>
              <a:rPr lang="en-GB" dirty="0"/>
              <a:t>Many simple resources are "</a:t>
            </a:r>
            <a:r>
              <a:rPr lang="en-GB" dirty="0" err="1"/>
              <a:t>subresources</a:t>
            </a:r>
            <a:r>
              <a:rPr lang="en-GB" dirty="0"/>
              <a:t>", which are rooted at API paths of specific resources. When resources wish to expose alternative actions or views that are closely coupled to a single resource, they should do so using new sub-resources.</a:t>
            </a:r>
          </a:p>
        </p:txBody>
      </p:sp>
    </p:spTree>
    <p:extLst>
      <p:ext uri="{BB962C8B-B14F-4D97-AF65-F5344CB8AC3E}">
        <p14:creationId xmlns:p14="http://schemas.microsoft.com/office/powerpoint/2010/main" val="17909723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661B2-E0A9-40EE-8473-A0C234BD8696}"/>
              </a:ext>
            </a:extLst>
          </p:cNvPr>
          <p:cNvSpPr>
            <a:spLocks noGrp="1"/>
          </p:cNvSpPr>
          <p:nvPr>
            <p:ph type="title"/>
          </p:nvPr>
        </p:nvSpPr>
        <p:spPr/>
        <p:txBody>
          <a:bodyPr/>
          <a:lstStyle/>
          <a:p>
            <a:r>
              <a:rPr lang="en-GB" b="1" dirty="0"/>
              <a:t>Simple</a:t>
            </a:r>
            <a:endParaRPr lang="en-GB" dirty="0"/>
          </a:p>
        </p:txBody>
      </p:sp>
      <p:sp>
        <p:nvSpPr>
          <p:cNvPr id="3" name="Marcador de texto 2">
            <a:extLst>
              <a:ext uri="{FF2B5EF4-FFF2-40B4-BE49-F238E27FC236}">
                <a16:creationId xmlns:a16="http://schemas.microsoft.com/office/drawing/2014/main" id="{BE40D8C5-D2AB-4B42-A840-289F2976153F}"/>
              </a:ext>
            </a:extLst>
          </p:cNvPr>
          <p:cNvSpPr>
            <a:spLocks noGrp="1"/>
          </p:cNvSpPr>
          <p:nvPr>
            <p:ph type="body" sz="quarter" idx="10"/>
          </p:nvPr>
        </p:nvSpPr>
        <p:spPr>
          <a:xfrm>
            <a:off x="584200" y="1435497"/>
            <a:ext cx="11018520" cy="4653582"/>
          </a:xfrm>
        </p:spPr>
        <p:txBody>
          <a:bodyPr/>
          <a:lstStyle/>
          <a:p>
            <a:r>
              <a:rPr lang="en-GB" dirty="0"/>
              <a:t>/binding Used to bind a resource representing a user request (e.g., Pod, </a:t>
            </a:r>
            <a:r>
              <a:rPr lang="en-GB" dirty="0" err="1"/>
              <a:t>PersistentVolumeClaim</a:t>
            </a:r>
            <a:r>
              <a:rPr lang="en-GB" dirty="0"/>
              <a:t>) to a cluster infrastructure resource (e.g., Node, </a:t>
            </a:r>
            <a:r>
              <a:rPr lang="en-GB" dirty="0" err="1"/>
              <a:t>PersistentVolume</a:t>
            </a:r>
            <a:r>
              <a:rPr lang="en-GB" dirty="0"/>
              <a:t>)</a:t>
            </a:r>
          </a:p>
          <a:p>
            <a:endParaRPr lang="en-GB" dirty="0"/>
          </a:p>
          <a:p>
            <a:r>
              <a:rPr lang="en-GB" dirty="0"/>
              <a:t>/status Used to write just the status portion of a resource. For example, the /pods endpoint only allows updates to metadata and spec, since those reflect end-user intent</a:t>
            </a:r>
          </a:p>
          <a:p>
            <a:endParaRPr lang="en-GB" dirty="0"/>
          </a:p>
          <a:p>
            <a:r>
              <a:rPr lang="en-GB" dirty="0"/>
              <a:t>/scale  Used to read and write the count of a resource in a manner that is independent of the specific resource schema.</a:t>
            </a:r>
          </a:p>
        </p:txBody>
      </p:sp>
    </p:spTree>
    <p:extLst>
      <p:ext uri="{BB962C8B-B14F-4D97-AF65-F5344CB8AC3E}">
        <p14:creationId xmlns:p14="http://schemas.microsoft.com/office/powerpoint/2010/main" val="2422313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Azure Kubernetes Service</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no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a:solidFill>
            <a:schemeClr val="tx2"/>
          </a:solidFill>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a:noFill/>
            <a:ln>
              <a:noFill/>
            </a:ln>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4214388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377084" y="4430246"/>
            <a:ext cx="3021910" cy="1450518"/>
            <a:chOff x="8453483" y="4430246"/>
            <a:chExt cx="302191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453483" y="5098664"/>
              <a:ext cx="302191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Work how you want with open-source tools and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6E6B3CD7-0FC1-49B4-9250-94E2A7F35688}"/>
              </a:ext>
            </a:extLst>
          </p:cNvPr>
          <p:cNvSpPr>
            <a:spLocks noGrp="1"/>
          </p:cNvSpPr>
          <p:nvPr>
            <p:ph type="title"/>
          </p:nvPr>
        </p:nvSpPr>
        <p:spPr/>
        <p:txBody>
          <a:bodyPr/>
          <a:lstStyle/>
          <a:p>
            <a:r>
              <a:rPr lang="en-US"/>
              <a:t>AKS: Simplify the deployment, management, </a:t>
            </a:r>
            <a:br>
              <a:rPr lang="en-US"/>
            </a:br>
            <a:r>
              <a:rPr lang="en-US"/>
              <a:t>and operations of Kubernetes</a:t>
            </a:r>
          </a:p>
        </p:txBody>
      </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0CA979-A0EE-4083-B3AD-33751F33F8ED}"/>
              </a:ext>
            </a:extLst>
          </p:cNvPr>
          <p:cNvSpPr>
            <a:spLocks noGrp="1"/>
          </p:cNvSpPr>
          <p:nvPr>
            <p:ph type="title"/>
          </p:nvPr>
        </p:nvSpPr>
        <p:spPr/>
        <p:txBody>
          <a:bodyPr/>
          <a:lstStyle/>
          <a:p>
            <a:r>
              <a:rPr lang="en-US"/>
              <a:t>Azure makes Kubernetes easy</a:t>
            </a:r>
          </a:p>
        </p:txBody>
      </p:sp>
      <p:sp>
        <p:nvSpPr>
          <p:cNvPr id="19" name="Text Placeholder 2">
            <a:extLst>
              <a:ext uri="{FF2B5EF4-FFF2-40B4-BE49-F238E27FC236}">
                <a16:creationId xmlns:a16="http://schemas.microsoft.com/office/drawing/2014/main" id="{029A3263-5ED5-4F27-BD8B-4D5FF6AC09C1}"/>
              </a:ext>
            </a:extLst>
          </p:cNvPr>
          <p:cNvSpPr txBox="1">
            <a:spLocks/>
          </p:cNvSpPr>
          <p:nvPr/>
        </p:nvSpPr>
        <p:spPr>
          <a:xfrm>
            <a:off x="749925" y="1444270"/>
            <a:ext cx="8412480" cy="276999"/>
          </a:xfrm>
          <a:prstGeom prst="rect">
            <a:avLst/>
          </a:prstGeom>
        </p:spPr>
        <p:txBody>
          <a:bodyPr l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Deploy and manage Kubernetes with ease </a:t>
            </a:r>
          </a:p>
        </p:txBody>
      </p:sp>
      <p:graphicFrame>
        <p:nvGraphicFramePr>
          <p:cNvPr id="20" name="Table 19">
            <a:extLst>
              <a:ext uri="{FF2B5EF4-FFF2-40B4-BE49-F238E27FC236}">
                <a16:creationId xmlns:a16="http://schemas.microsoft.com/office/drawing/2014/main" id="{BABA0903-4341-4468-883B-05A67321D3F1}"/>
              </a:ext>
            </a:extLst>
          </p:cNvPr>
          <p:cNvGraphicFramePr>
            <a:graphicFrameLocks noGrp="1"/>
          </p:cNvGraphicFramePr>
          <p:nvPr>
            <p:extLst/>
          </p:nvPr>
        </p:nvGraphicFramePr>
        <p:xfrm>
          <a:off x="749925" y="1907830"/>
          <a:ext cx="10692150" cy="3537171"/>
        </p:xfrm>
        <a:graphic>
          <a:graphicData uri="http://schemas.openxmlformats.org/drawingml/2006/table">
            <a:tbl>
              <a:tblPr firstRow="1" bandRow="1">
                <a:tableStyleId>{5C22544A-7EE6-4342-B048-85BDC9FD1C3A}</a:tableStyleId>
              </a:tblPr>
              <a:tblGrid>
                <a:gridCol w="2308006">
                  <a:extLst>
                    <a:ext uri="{9D8B030D-6E8A-4147-A177-3AD203B41FA5}">
                      <a16:colId xmlns:a16="http://schemas.microsoft.com/office/drawing/2014/main" val="1718013709"/>
                    </a:ext>
                  </a:extLst>
                </a:gridCol>
                <a:gridCol w="4192072">
                  <a:extLst>
                    <a:ext uri="{9D8B030D-6E8A-4147-A177-3AD203B41FA5}">
                      <a16:colId xmlns:a16="http://schemas.microsoft.com/office/drawing/2014/main" val="1990358366"/>
                    </a:ext>
                  </a:extLst>
                </a:gridCol>
                <a:gridCol w="4192072">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600" b="0" kern="1200">
                          <a:gradFill>
                            <a:gsLst>
                              <a:gs pos="0">
                                <a:schemeClr val="bg1"/>
                              </a:gs>
                              <a:gs pos="100000">
                                <a:schemeClr val="bg1"/>
                              </a:gs>
                            </a:gsLst>
                            <a:lin ang="5400000" scaled="1"/>
                          </a:gra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600" b="0">
                          <a:gradFill>
                            <a:gsLst>
                              <a:gs pos="0">
                                <a:schemeClr val="bg1"/>
                              </a:gs>
                              <a:gs pos="100000">
                                <a:schemeClr val="bg1"/>
                              </a:gs>
                            </a:gsLst>
                            <a:lin ang="5400000" scaled="1"/>
                          </a:gra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600" b="0">
                          <a:gradFill>
                            <a:gsLst>
                              <a:gs pos="0">
                                <a:schemeClr val="bg1"/>
                              </a:gs>
                              <a:gs pos="100000">
                                <a:schemeClr val="bg1"/>
                              </a:gs>
                            </a:gsLst>
                            <a:lin ang="5400000" scaled="1"/>
                          </a:gra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09728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Provision network and VMs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Install dozens of system components including etcd</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and install certificates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Register agent nodes with control plane</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create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4864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Upgrade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Upgrade your master nodes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Cordon/drain and upgrade worker nodes individually</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upgrade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82296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Scale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Provision new VMs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Install system components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Register nodes with API server</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scale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2" name="Group 9">
            <a:extLst>
              <a:ext uri="{FF2B5EF4-FFF2-40B4-BE49-F238E27FC236}">
                <a16:creationId xmlns:a16="http://schemas.microsoft.com/office/drawing/2014/main" id="{D5F4C600-6D38-4033-99FF-5BB022474F74}"/>
              </a:ext>
            </a:extLst>
          </p:cNvPr>
          <p:cNvGrpSpPr>
            <a:grpSpLocks noChangeAspect="1"/>
          </p:cNvGrpSpPr>
          <p:nvPr/>
        </p:nvGrpSpPr>
        <p:grpSpPr bwMode="auto">
          <a:xfrm>
            <a:off x="895818" y="2023486"/>
            <a:ext cx="194449" cy="225680"/>
            <a:chOff x="-395" y="771"/>
            <a:chExt cx="193" cy="224"/>
          </a:xfrm>
        </p:grpSpPr>
        <p:sp>
          <p:nvSpPr>
            <p:cNvPr id="23" name="Freeform 10">
              <a:extLst>
                <a:ext uri="{FF2B5EF4-FFF2-40B4-BE49-F238E27FC236}">
                  <a16:creationId xmlns:a16="http://schemas.microsoft.com/office/drawing/2014/main" id="{0DD2ECEA-B197-400C-9FE2-76B5E0FF260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11">
              <a:extLst>
                <a:ext uri="{FF2B5EF4-FFF2-40B4-BE49-F238E27FC236}">
                  <a16:creationId xmlns:a16="http://schemas.microsoft.com/office/drawing/2014/main" id="{EA0C36CA-2B9C-4BFB-9718-A5025E8116A0}"/>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2">
              <a:extLst>
                <a:ext uri="{FF2B5EF4-FFF2-40B4-BE49-F238E27FC236}">
                  <a16:creationId xmlns:a16="http://schemas.microsoft.com/office/drawing/2014/main" id="{3C274F23-1137-422F-BFE9-B3FC67553DA5}"/>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3">
              <a:extLst>
                <a:ext uri="{FF2B5EF4-FFF2-40B4-BE49-F238E27FC236}">
                  <a16:creationId xmlns:a16="http://schemas.microsoft.com/office/drawing/2014/main" id="{26774D9A-6C23-4835-B0D7-559FBB3EA89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14">
              <a:extLst>
                <a:ext uri="{FF2B5EF4-FFF2-40B4-BE49-F238E27FC236}">
                  <a16:creationId xmlns:a16="http://schemas.microsoft.com/office/drawing/2014/main" id="{1EE4B5B1-EFDA-4290-B8BD-ABC96AB1A4A3}"/>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Line 15">
              <a:extLst>
                <a:ext uri="{FF2B5EF4-FFF2-40B4-BE49-F238E27FC236}">
                  <a16:creationId xmlns:a16="http://schemas.microsoft.com/office/drawing/2014/main" id="{3D4A63B8-F8D7-4E99-8FF7-83CF694AF607}"/>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16">
              <a:extLst>
                <a:ext uri="{FF2B5EF4-FFF2-40B4-BE49-F238E27FC236}">
                  <a16:creationId xmlns:a16="http://schemas.microsoft.com/office/drawing/2014/main" id="{41843A6C-C4DA-4330-B799-A67D8CAC621C}"/>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17">
              <a:extLst>
                <a:ext uri="{FF2B5EF4-FFF2-40B4-BE49-F238E27FC236}">
                  <a16:creationId xmlns:a16="http://schemas.microsoft.com/office/drawing/2014/main" id="{F513931F-16D5-4479-B5F8-874D9DAD3E89}"/>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2" name="arrow_15_bidi">
            <a:extLst>
              <a:ext uri="{FF2B5EF4-FFF2-40B4-BE49-F238E27FC236}">
                <a16:creationId xmlns:a16="http://schemas.microsoft.com/office/drawing/2014/main" id="{2CF29E0C-BEF9-43B0-BFCC-1CE62364A6F6}"/>
              </a:ext>
            </a:extLst>
          </p:cNvPr>
          <p:cNvSpPr>
            <a:spLocks noChangeAspect="1" noEditPoints="1"/>
          </p:cNvSpPr>
          <p:nvPr/>
        </p:nvSpPr>
        <p:spPr bwMode="auto">
          <a:xfrm flipH="1">
            <a:off x="3174641" y="2023485"/>
            <a:ext cx="226711" cy="22568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arrow_15_bidi">
            <a:extLst>
              <a:ext uri="{FF2B5EF4-FFF2-40B4-BE49-F238E27FC236}">
                <a16:creationId xmlns:a16="http://schemas.microsoft.com/office/drawing/2014/main" id="{B8FE6DDA-D591-403A-A4B8-FB87DB07089C}"/>
              </a:ext>
            </a:extLst>
          </p:cNvPr>
          <p:cNvSpPr>
            <a:spLocks noChangeAspect="1" noEditPoints="1"/>
          </p:cNvSpPr>
          <p:nvPr/>
        </p:nvSpPr>
        <p:spPr bwMode="auto">
          <a:xfrm>
            <a:off x="7370685" y="2023485"/>
            <a:ext cx="226711" cy="22568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1302545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F9A49386-F777-4312-B2A9-92F8148D56AE}"/>
              </a:ext>
            </a:extLst>
          </p:cNvPr>
          <p:cNvGrpSpPr/>
          <p:nvPr/>
        </p:nvGrpSpPr>
        <p:grpSpPr>
          <a:xfrm>
            <a:off x="6791804" y="5181319"/>
            <a:ext cx="2560320" cy="1087278"/>
            <a:chOff x="6791804" y="5181319"/>
            <a:chExt cx="2560320" cy="1087278"/>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791803" y="2143479"/>
            <a:ext cx="2560320" cy="2761238"/>
            <a:chOff x="6791803" y="2143479"/>
            <a:chExt cx="2560320" cy="2761238"/>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467744" y="3624557"/>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CD5849-CC5E-4771-A033-51F7AD13FBBD}"/>
              </a:ext>
            </a:extLst>
          </p:cNvPr>
          <p:cNvCxnSpPr>
            <a:cxnSpLocks/>
            <a:stCxn id="126" idx="2"/>
            <a:endCxn id="173" idx="0"/>
          </p:cNvCxnSpPr>
          <p:nvPr/>
        </p:nvCxnSpPr>
        <p:spPr>
          <a:xfrm>
            <a:off x="4056264" y="2785581"/>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16391" y="3624558"/>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BB3D36B4-4F50-4877-9482-ACB146D0E79C}"/>
              </a:ext>
            </a:extLst>
          </p:cNvPr>
          <p:cNvSpPr txBox="1">
            <a:spLocks/>
          </p:cNvSpPr>
          <p:nvPr/>
        </p:nvSpPr>
        <p:spPr>
          <a:xfrm>
            <a:off x="4168677" y="2845441"/>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24" name="Group 123">
            <a:extLst>
              <a:ext uri="{FF2B5EF4-FFF2-40B4-BE49-F238E27FC236}">
                <a16:creationId xmlns:a16="http://schemas.microsoft.com/office/drawing/2014/main" id="{FC70A45E-62C4-4516-A5EF-B822D24259BE}"/>
              </a:ext>
            </a:extLst>
          </p:cNvPr>
          <p:cNvGrpSpPr/>
          <p:nvPr/>
        </p:nvGrpSpPr>
        <p:grpSpPr>
          <a:xfrm>
            <a:off x="3644784" y="1600600"/>
            <a:ext cx="822960" cy="1184981"/>
            <a:chOff x="3644784" y="1600600"/>
            <a:chExt cx="822960" cy="1184981"/>
          </a:xfrm>
        </p:grpSpPr>
        <p:sp>
          <p:nvSpPr>
            <p:cNvPr id="125" name="CRMArticles_EFF5" title="Icon of two documents stacked together with writing on them">
              <a:extLst>
                <a:ext uri="{FF2B5EF4-FFF2-40B4-BE49-F238E27FC236}">
                  <a16:creationId xmlns:a16="http://schemas.microsoft.com/office/drawing/2014/main" id="{4735AF41-D57E-4BC8-9092-3D694F8595DE}"/>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EA37A03E-DA80-45D2-9083-D679A5A696B5}"/>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AE5619E0-E1BB-4608-8BA6-793EE94D9A89}"/>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28" name="Group 127">
            <a:extLst>
              <a:ext uri="{FF2B5EF4-FFF2-40B4-BE49-F238E27FC236}">
                <a16:creationId xmlns:a16="http://schemas.microsoft.com/office/drawing/2014/main" id="{5F8D1CCD-4B1C-4765-BDE9-7A49D90E8E67}"/>
              </a:ext>
            </a:extLst>
          </p:cNvPr>
          <p:cNvGrpSpPr/>
          <p:nvPr/>
        </p:nvGrpSpPr>
        <p:grpSpPr>
          <a:xfrm>
            <a:off x="1265112" y="2788721"/>
            <a:ext cx="1951279" cy="1466207"/>
            <a:chOff x="878880" y="2645334"/>
            <a:chExt cx="1951279" cy="1466207"/>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5739"/>
              <a:ext cx="1634891" cy="830864"/>
              <a:chOff x="1019964" y="3079649"/>
              <a:chExt cx="1634891" cy="830864"/>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9649"/>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a:t>
                </a: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DevSpaces</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477756" y="3046927"/>
            <a:ext cx="989988" cy="989111"/>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219729" y="2703748"/>
            <a:ext cx="822960" cy="1332289"/>
            <a:chOff x="5219729" y="2703748"/>
            <a:chExt cx="822960" cy="1332289"/>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631209" y="4036037"/>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29600" y="4642211"/>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281129" y="4252010"/>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042689" y="3624557"/>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6941256" y="3693037"/>
            <a:ext cx="2261415" cy="920224"/>
            <a:chOff x="6941256" y="3693037"/>
            <a:chExt cx="2261415" cy="920224"/>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693037"/>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Business logic</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077109" y="4101542"/>
            <a:ext cx="401289" cy="401289"/>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606582" y="4101542"/>
            <a:ext cx="401289" cy="401289"/>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136055" y="4101542"/>
            <a:ext cx="401289" cy="401289"/>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665528" y="4101542"/>
            <a:ext cx="401289" cy="401289"/>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071964" y="3301365"/>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601436" y="3301365"/>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6941256" y="2504251"/>
            <a:ext cx="2261415" cy="797114"/>
            <a:chOff x="6941256" y="2504251"/>
            <a:chExt cx="2261415" cy="797114"/>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Front end</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077109" y="2789646"/>
            <a:ext cx="401289" cy="401289"/>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606582" y="2789646"/>
            <a:ext cx="401289" cy="401289"/>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136055" y="2789646"/>
            <a:ext cx="401289" cy="401289"/>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071963" y="4904717"/>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601436" y="4904717"/>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6979670" y="5558319"/>
            <a:ext cx="533589" cy="533589"/>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805170" y="5558319"/>
            <a:ext cx="533589" cy="533589"/>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352123" y="3624557"/>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103928" y="2857636"/>
            <a:ext cx="822960" cy="1178401"/>
            <a:chOff x="10103928" y="2857636"/>
            <a:chExt cx="822960" cy="1178401"/>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251" name="Oval 250">
            <a:extLst>
              <a:ext uri="{FF2B5EF4-FFF2-40B4-BE49-F238E27FC236}">
                <a16:creationId xmlns:a16="http://schemas.microsoft.com/office/drawing/2014/main" id="{D16EC3D5-8506-47ED-8C20-2D8CC9A38662}"/>
              </a:ext>
            </a:extLst>
          </p:cNvPr>
          <p:cNvSpPr/>
          <p:nvPr/>
        </p:nvSpPr>
        <p:spPr bwMode="auto">
          <a:xfrm>
            <a:off x="2203126" y="2337525"/>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cxnSp>
        <p:nvCxnSpPr>
          <p:cNvPr id="252" name="Straight Arrow Connector 251">
            <a:extLst>
              <a:ext uri="{FF2B5EF4-FFF2-40B4-BE49-F238E27FC236}">
                <a16:creationId xmlns:a16="http://schemas.microsoft.com/office/drawing/2014/main" id="{70CC4C1C-A5F1-47A0-A5CE-718CF1B068EA}"/>
              </a:ext>
            </a:extLst>
          </p:cNvPr>
          <p:cNvCxnSpPr>
            <a:cxnSpLocks/>
            <a:stCxn id="251" idx="4"/>
            <a:endCxn id="129" idx="0"/>
          </p:cNvCxnSpPr>
          <p:nvPr/>
        </p:nvCxnSpPr>
        <p:spPr>
          <a:xfrm>
            <a:off x="2239702" y="2410677"/>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3146667-75B1-4710-8BC4-1F837EF90D8D}"/>
              </a:ext>
            </a:extLst>
          </p:cNvPr>
          <p:cNvCxnSpPr>
            <a:cxnSpLocks/>
            <a:stCxn id="126" idx="1"/>
            <a:endCxn id="251" idx="6"/>
          </p:cNvCxnSpPr>
          <p:nvPr/>
        </p:nvCxnSpPr>
        <p:spPr>
          <a:xfrm flipH="1">
            <a:off x="2276278" y="2374101"/>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56C45B85-D177-4DC5-8F24-65DBD18595C9}"/>
              </a:ext>
            </a:extLst>
          </p:cNvPr>
          <p:cNvSpPr/>
          <p:nvPr/>
        </p:nvSpPr>
        <p:spPr bwMode="auto">
          <a:xfrm>
            <a:off x="4011235" y="5409161"/>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a:endCxn id="254" idx="0"/>
          </p:cNvCxnSpPr>
          <p:nvPr/>
        </p:nvCxnSpPr>
        <p:spPr>
          <a:xfrm flipH="1">
            <a:off x="4047811" y="4036038"/>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stCxn id="254" idx="6"/>
            <a:endCxn id="186" idx="1"/>
          </p:cNvCxnSpPr>
          <p:nvPr/>
        </p:nvCxnSpPr>
        <p:spPr>
          <a:xfrm>
            <a:off x="4084387" y="5445737"/>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DF595F-08E3-4769-BAA9-C987FF8852D1}"/>
              </a:ext>
            </a:extLst>
          </p:cNvPr>
          <p:cNvGrpSpPr/>
          <p:nvPr/>
        </p:nvGrpSpPr>
        <p:grpSpPr>
          <a:xfrm>
            <a:off x="5219729" y="5034258"/>
            <a:ext cx="822960" cy="1029501"/>
            <a:chOff x="5219729" y="5034258"/>
            <a:chExt cx="822960" cy="1029501"/>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CI/CD</a:t>
              </a:r>
            </a:p>
          </p:txBody>
        </p:sp>
        <p:grpSp>
          <p:nvGrpSpPr>
            <p:cNvPr id="15" name="Group 14">
              <a:extLst>
                <a:ext uri="{FF2B5EF4-FFF2-40B4-BE49-F238E27FC236}">
                  <a16:creationId xmlns:a16="http://schemas.microsoft.com/office/drawing/2014/main" id="{C5C91867-EE96-432D-85C4-A28576CB5B44}"/>
                </a:ext>
              </a:extLst>
            </p:cNvPr>
            <p:cNvGrpSpPr/>
            <p:nvPr/>
          </p:nvGrpSpPr>
          <p:grpSpPr>
            <a:xfrm>
              <a:off x="5375751" y="5191847"/>
              <a:ext cx="510917" cy="507782"/>
              <a:chOff x="4117181" y="5754173"/>
              <a:chExt cx="542082" cy="538756"/>
            </a:xfrm>
          </p:grpSpPr>
          <p:sp>
            <p:nvSpPr>
              <p:cNvPr id="4" name="Freeform: Shape 3">
                <a:extLst>
                  <a:ext uri="{FF2B5EF4-FFF2-40B4-BE49-F238E27FC236}">
                    <a16:creationId xmlns:a16="http://schemas.microsoft.com/office/drawing/2014/main" id="{03FD38D9-85FE-4C8F-BDB9-D3354DE5872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5" name="Freeform: Shape 4">
                <a:extLst>
                  <a:ext uri="{FF2B5EF4-FFF2-40B4-BE49-F238E27FC236}">
                    <a16:creationId xmlns:a16="http://schemas.microsoft.com/office/drawing/2014/main" id="{29253A3A-A098-430E-873E-1E48D014C250}"/>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6" name="Freeform: Shape 5">
                <a:extLst>
                  <a:ext uri="{FF2B5EF4-FFF2-40B4-BE49-F238E27FC236}">
                    <a16:creationId xmlns:a16="http://schemas.microsoft.com/office/drawing/2014/main" id="{68F2DD04-6595-401D-9BE0-B04A5E2893BD}"/>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8" name="Freeform: Shape 7">
                <a:extLst>
                  <a:ext uri="{FF2B5EF4-FFF2-40B4-BE49-F238E27FC236}">
                    <a16:creationId xmlns:a16="http://schemas.microsoft.com/office/drawing/2014/main" id="{DA984796-A8FC-4DCC-ABE0-A6C18B9360BF}"/>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9" name="Freeform: Shape 8">
                <a:extLst>
                  <a:ext uri="{FF2B5EF4-FFF2-40B4-BE49-F238E27FC236}">
                    <a16:creationId xmlns:a16="http://schemas.microsoft.com/office/drawing/2014/main" id="{AA1D138B-B299-40F8-9284-245A4223EAA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11" name="Freeform: Shape 10">
                <a:extLst>
                  <a:ext uri="{FF2B5EF4-FFF2-40B4-BE49-F238E27FC236}">
                    <a16:creationId xmlns:a16="http://schemas.microsoft.com/office/drawing/2014/main" id="{22D7E2A3-EC6B-447E-847E-CE274966DDE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12" name="Freeform: Shape 11">
                <a:extLst>
                  <a:ext uri="{FF2B5EF4-FFF2-40B4-BE49-F238E27FC236}">
                    <a16:creationId xmlns:a16="http://schemas.microsoft.com/office/drawing/2014/main" id="{BAB0B794-A9F7-4895-8FAF-3FA43701852E}"/>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grpSp>
      </p:grpSp>
      <p:grpSp>
        <p:nvGrpSpPr>
          <p:cNvPr id="131" name="Group 130">
            <a:extLst>
              <a:ext uri="{FF2B5EF4-FFF2-40B4-BE49-F238E27FC236}">
                <a16:creationId xmlns:a16="http://schemas.microsoft.com/office/drawing/2014/main" id="{524C0C31-D855-4354-B411-49198680248D}"/>
              </a:ext>
            </a:extLst>
          </p:cNvPr>
          <p:cNvGrpSpPr/>
          <p:nvPr/>
        </p:nvGrpSpPr>
        <p:grpSpPr>
          <a:xfrm>
            <a:off x="8620067" y="5558318"/>
            <a:ext cx="533589" cy="533589"/>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678678" y="2789645"/>
            <a:ext cx="401289" cy="401289"/>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sp>
        <p:nvSpPr>
          <p:cNvPr id="2" name="Title 1">
            <a:extLst>
              <a:ext uri="{FF2B5EF4-FFF2-40B4-BE49-F238E27FC236}">
                <a16:creationId xmlns:a16="http://schemas.microsoft.com/office/drawing/2014/main" id="{D2AC1A76-E053-495D-842E-84987F7C54B7}"/>
              </a:ext>
            </a:extLst>
          </p:cNvPr>
          <p:cNvSpPr>
            <a:spLocks noGrp="1"/>
          </p:cNvSpPr>
          <p:nvPr>
            <p:ph type="title"/>
          </p:nvPr>
        </p:nvSpPr>
        <p:spPr/>
        <p:txBody>
          <a:bodyPr/>
          <a:lstStyle/>
          <a:p>
            <a:r>
              <a:rPr lang="en-US"/>
              <a:t>End-to-end experience</a:t>
            </a:r>
          </a:p>
        </p:txBody>
      </p:sp>
    </p:spTree>
    <p:extLst>
      <p:ext uri="{BB962C8B-B14F-4D97-AF65-F5344CB8AC3E}">
        <p14:creationId xmlns:p14="http://schemas.microsoft.com/office/powerpoint/2010/main" val="36103864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455995" y="1685904"/>
            <a:ext cx="11306469" cy="403137"/>
          </a:xfrm>
        </p:spPr>
        <p:txBody>
          <a:bodyPr>
            <a:spAutoFit/>
          </a:bodyPr>
          <a:lstStyle/>
          <a:p>
            <a:pPr algn="ctr"/>
            <a:r>
              <a:rPr lang="en-US" sz="3600" spc="-50">
                <a:gradFill>
                  <a:gsLst>
                    <a:gs pos="0">
                      <a:schemeClr val="tx1"/>
                    </a:gs>
                    <a:gs pos="100000">
                      <a:schemeClr val="tx1"/>
                    </a:gs>
                  </a:gsLst>
                  <a:lin ang="5400000" scaled="1"/>
                </a:gra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2509834"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772725"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472734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694485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916237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4990237"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7207749"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8184518" y="2713235"/>
            <a:ext cx="2097940" cy="2089487"/>
            <a:chOff x="8184518" y="2713235"/>
            <a:chExt cx="2097940" cy="2089487"/>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4"/>
              <a:ext cx="2097940" cy="1134248"/>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1327837" y="2691206"/>
            <a:ext cx="2508019" cy="1689343"/>
            <a:chOff x="1327837" y="2691206"/>
            <a:chExt cx="2508019" cy="1689343"/>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Control access through </a:t>
              </a:r>
              <a:b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3773254" y="2721768"/>
            <a:ext cx="2009878" cy="1658781"/>
            <a:chOff x="3773254" y="2721768"/>
            <a:chExt cx="2009878" cy="1658781"/>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5941740" y="2721769"/>
            <a:ext cx="2150261" cy="1869987"/>
            <a:chOff x="5941740" y="2721769"/>
            <a:chExt cx="2150261" cy="1869987"/>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90010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CAD4635-2288-488B-94F2-E8F391F5C4E4}"/>
              </a:ext>
            </a:extLst>
          </p:cNvPr>
          <p:cNvCxnSpPr>
            <a:cxnSpLocks/>
          </p:cNvCxnSpPr>
          <p:nvPr/>
        </p:nvCxnSpPr>
        <p:spPr>
          <a:xfrm flipH="1">
            <a:off x="1387247" y="3116874"/>
            <a:ext cx="9417507" cy="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9C4A472-1A0A-4D5A-AFC1-618CD0BDD864}"/>
              </a:ext>
            </a:extLst>
          </p:cNvPr>
          <p:cNvGrpSpPr/>
          <p:nvPr/>
        </p:nvGrpSpPr>
        <p:grpSpPr>
          <a:xfrm>
            <a:off x="1595560" y="1470397"/>
            <a:ext cx="9000881" cy="1558120"/>
            <a:chOff x="1311795" y="1212314"/>
            <a:chExt cx="9000881" cy="1558120"/>
          </a:xfrm>
        </p:grpSpPr>
        <p:grpSp>
          <p:nvGrpSpPr>
            <p:cNvPr id="18" name="Group 17">
              <a:extLst>
                <a:ext uri="{FF2B5EF4-FFF2-40B4-BE49-F238E27FC236}">
                  <a16:creationId xmlns:a16="http://schemas.microsoft.com/office/drawing/2014/main" id="{80B7E548-674B-4EED-871E-60D270C8259C}"/>
                </a:ext>
              </a:extLst>
            </p:cNvPr>
            <p:cNvGrpSpPr/>
            <p:nvPr/>
          </p:nvGrpSpPr>
          <p:grpSpPr>
            <a:xfrm>
              <a:off x="1311795" y="1245659"/>
              <a:ext cx="2011680" cy="1524775"/>
              <a:chOff x="1311795" y="1245659"/>
              <a:chExt cx="2011680" cy="1524775"/>
            </a:xfrm>
          </p:grpSpPr>
          <p:sp>
            <p:nvSpPr>
              <p:cNvPr id="6" name="TextBox 5">
                <a:extLst>
                  <a:ext uri="{FF2B5EF4-FFF2-40B4-BE49-F238E27FC236}">
                    <a16:creationId xmlns:a16="http://schemas.microsoft.com/office/drawing/2014/main" id="{6FED43AA-79A4-4444-AF6C-E72E3F81C95C}"/>
                  </a:ext>
                </a:extLst>
              </p:cNvPr>
              <p:cNvSpPr txBox="1"/>
              <p:nvPr/>
            </p:nvSpPr>
            <p:spPr>
              <a:xfrm>
                <a:off x="1311795"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Built-in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auto scaling </a:t>
                </a:r>
              </a:p>
            </p:txBody>
          </p:sp>
          <p:sp>
            <p:nvSpPr>
              <p:cNvPr id="10" name="MiniExpand_E93A" title="Icon of a rectangle on the lower-left inside a larger rectangle with an arrow pointed to the upper-right corner">
                <a:extLst>
                  <a:ext uri="{FF2B5EF4-FFF2-40B4-BE49-F238E27FC236}">
                    <a16:creationId xmlns:a16="http://schemas.microsoft.com/office/drawing/2014/main" id="{9217E785-F778-45AF-A601-59E8B46CEEC5}"/>
                  </a:ext>
                </a:extLst>
              </p:cNvPr>
              <p:cNvSpPr>
                <a:spLocks noChangeAspect="1" noEditPoints="1"/>
              </p:cNvSpPr>
              <p:nvPr/>
            </p:nvSpPr>
            <p:spPr bwMode="auto">
              <a:xfrm>
                <a:off x="1987757" y="1245659"/>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EC7D72C5-DA86-4BE3-9B59-1B9F5A06BEA7}"/>
                </a:ext>
              </a:extLst>
            </p:cNvPr>
            <p:cNvGrpSpPr/>
            <p:nvPr/>
          </p:nvGrpSpPr>
          <p:grpSpPr>
            <a:xfrm>
              <a:off x="3641529" y="1212314"/>
              <a:ext cx="2011680" cy="1558120"/>
              <a:chOff x="3757212" y="1212314"/>
              <a:chExt cx="2011680" cy="1558120"/>
            </a:xfrm>
          </p:grpSpPr>
          <p:sp>
            <p:nvSpPr>
              <p:cNvPr id="7" name="TextBox 6">
                <a:extLst>
                  <a:ext uri="{FF2B5EF4-FFF2-40B4-BE49-F238E27FC236}">
                    <a16:creationId xmlns:a16="http://schemas.microsoft.com/office/drawing/2014/main" id="{C0E91BBA-120F-426E-A488-2DCC730D3269}"/>
                  </a:ext>
                </a:extLst>
              </p:cNvPr>
              <p:cNvSpPr txBox="1"/>
              <p:nvPr/>
            </p:nvSpPr>
            <p:spPr>
              <a:xfrm>
                <a:off x="3757212"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Global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center</a:t>
                </a:r>
              </a:p>
            </p:txBody>
          </p:sp>
          <p:sp>
            <p:nvSpPr>
              <p:cNvPr id="11" name="globe_6" title="Icon of a monitor in front of a sphere made of lines">
                <a:extLst>
                  <a:ext uri="{FF2B5EF4-FFF2-40B4-BE49-F238E27FC236}">
                    <a16:creationId xmlns:a16="http://schemas.microsoft.com/office/drawing/2014/main" id="{C599552E-5236-469A-89C0-F32D3166E3F6}"/>
                  </a:ext>
                </a:extLst>
              </p:cNvPr>
              <p:cNvSpPr>
                <a:spLocks noChangeAspect="1" noEditPoints="1"/>
              </p:cNvSpPr>
              <p:nvPr/>
            </p:nvSpPr>
            <p:spPr bwMode="auto">
              <a:xfrm>
                <a:off x="4471265" y="1212314"/>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CDDE0196-C260-4319-AE3A-C3DB23460F69}"/>
                </a:ext>
              </a:extLst>
            </p:cNvPr>
            <p:cNvGrpSpPr/>
            <p:nvPr/>
          </p:nvGrpSpPr>
          <p:grpSpPr>
            <a:xfrm>
              <a:off x="8300996" y="1214982"/>
              <a:ext cx="2011680" cy="1555452"/>
              <a:chOff x="8300996" y="1214982"/>
              <a:chExt cx="2011680" cy="1555452"/>
            </a:xfrm>
          </p:grpSpPr>
          <p:sp>
            <p:nvSpPr>
              <p:cNvPr id="9" name="TextBox 8">
                <a:extLst>
                  <a:ext uri="{FF2B5EF4-FFF2-40B4-BE49-F238E27FC236}">
                    <a16:creationId xmlns:a16="http://schemas.microsoft.com/office/drawing/2014/main" id="{23139B86-44A2-4C51-A70D-5A29023C98BD}"/>
                  </a:ext>
                </a:extLst>
              </p:cNvPr>
              <p:cNvSpPr txBox="1"/>
              <p:nvPr/>
            </p:nvSpPr>
            <p:spPr>
              <a:xfrm>
                <a:off x="8300996"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Geo-replicated container registry</a:t>
                </a:r>
              </a:p>
            </p:txBody>
          </p:sp>
          <p:sp>
            <p:nvSpPr>
              <p:cNvPr id="12" name="Intelligence" title="Icon of circles connected by crossing lines">
                <a:extLst>
                  <a:ext uri="{FF2B5EF4-FFF2-40B4-BE49-F238E27FC236}">
                    <a16:creationId xmlns:a16="http://schemas.microsoft.com/office/drawing/2014/main" id="{992E70A2-EC84-40FA-BFC1-15DAB54D1D03}"/>
                  </a:ext>
                </a:extLst>
              </p:cNvPr>
              <p:cNvSpPr>
                <a:spLocks noChangeAspect="1" noEditPoints="1"/>
              </p:cNvSpPr>
              <p:nvPr/>
            </p:nvSpPr>
            <p:spPr bwMode="auto">
              <a:xfrm>
                <a:off x="8984320" y="1214982"/>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B5EDD344-F33F-47E7-966F-8C306D9950EC}"/>
                </a:ext>
              </a:extLst>
            </p:cNvPr>
            <p:cNvGrpSpPr/>
            <p:nvPr/>
          </p:nvGrpSpPr>
          <p:grpSpPr>
            <a:xfrm>
              <a:off x="5971263" y="1287181"/>
              <a:ext cx="2011680" cy="1483253"/>
              <a:chOff x="5925698" y="1287181"/>
              <a:chExt cx="2011680" cy="1483253"/>
            </a:xfrm>
          </p:grpSpPr>
          <p:sp>
            <p:nvSpPr>
              <p:cNvPr id="8" name="TextBox 7">
                <a:extLst>
                  <a:ext uri="{FF2B5EF4-FFF2-40B4-BE49-F238E27FC236}">
                    <a16:creationId xmlns:a16="http://schemas.microsoft.com/office/drawing/2014/main" id="{C6641051-38CA-460D-A150-BC07C895548D}"/>
                  </a:ext>
                </a:extLst>
              </p:cNvPr>
              <p:cNvSpPr txBox="1"/>
              <p:nvPr/>
            </p:nvSpPr>
            <p:spPr>
              <a:xfrm>
                <a:off x="5925698"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Elastically burst using ACI</a:t>
                </a:r>
              </a:p>
            </p:txBody>
          </p:sp>
          <p:sp>
            <p:nvSpPr>
              <p:cNvPr id="13" name="arrow_16" title="Icon of two arrows that crisscross">
                <a:extLst>
                  <a:ext uri="{FF2B5EF4-FFF2-40B4-BE49-F238E27FC236}">
                    <a16:creationId xmlns:a16="http://schemas.microsoft.com/office/drawing/2014/main" id="{AB846AFD-DC27-4D92-80EE-393123A910DE}"/>
                  </a:ext>
                </a:extLst>
              </p:cNvPr>
              <p:cNvSpPr>
                <a:spLocks noChangeAspect="1" noEditPoints="1"/>
              </p:cNvSpPr>
              <p:nvPr/>
            </p:nvSpPr>
            <p:spPr bwMode="auto">
              <a:xfrm>
                <a:off x="6609022" y="1287181"/>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0A3FE11F-0B7A-4C3A-A79C-588BC44B4618}"/>
              </a:ext>
            </a:extLst>
          </p:cNvPr>
          <p:cNvGrpSpPr/>
          <p:nvPr/>
        </p:nvGrpSpPr>
        <p:grpSpPr>
          <a:xfrm>
            <a:off x="2349562" y="5332920"/>
            <a:ext cx="822960" cy="1020991"/>
            <a:chOff x="1837547" y="4797061"/>
            <a:chExt cx="822960" cy="1020991"/>
          </a:xfrm>
        </p:grpSpPr>
        <p:sp>
          <p:nvSpPr>
            <p:cNvPr id="24" name="Title 1">
              <a:extLst>
                <a:ext uri="{FF2B5EF4-FFF2-40B4-BE49-F238E27FC236}">
                  <a16:creationId xmlns:a16="http://schemas.microsoft.com/office/drawing/2014/main" id="{F7387FAE-A08B-4DF5-BF14-CE14010C00D8}"/>
                </a:ext>
              </a:extLst>
            </p:cNvPr>
            <p:cNvSpPr txBox="1">
              <a:spLocks/>
            </p:cNvSpPr>
            <p:nvPr/>
          </p:nvSpPr>
          <p:spPr>
            <a:xfrm>
              <a:off x="1890237" y="4797061"/>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Browser</a:t>
              </a:r>
            </a:p>
          </p:txBody>
        </p:sp>
        <p:sp>
          <p:nvSpPr>
            <p:cNvPr id="25" name="Rectangle: Rounded Corners 24">
              <a:extLst>
                <a:ext uri="{FF2B5EF4-FFF2-40B4-BE49-F238E27FC236}">
                  <a16:creationId xmlns:a16="http://schemas.microsoft.com/office/drawing/2014/main" id="{16592F11-3755-45C0-AF2F-F9746DBDBDAB}"/>
                </a:ext>
              </a:extLst>
            </p:cNvPr>
            <p:cNvSpPr/>
            <p:nvPr/>
          </p:nvSpPr>
          <p:spPr bwMode="auto">
            <a:xfrm>
              <a:off x="1837547"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C6943CCC-ADA3-4851-B600-8055CBDD28E7}"/>
                </a:ext>
              </a:extLst>
            </p:cNvPr>
            <p:cNvGrpSpPr/>
            <p:nvPr/>
          </p:nvGrpSpPr>
          <p:grpSpPr>
            <a:xfrm>
              <a:off x="1999388" y="5204905"/>
              <a:ext cx="499278" cy="403334"/>
              <a:chOff x="881063" y="5157788"/>
              <a:chExt cx="850900" cy="687388"/>
            </a:xfrm>
          </p:grpSpPr>
          <p:sp>
            <p:nvSpPr>
              <p:cNvPr id="28" name="Freeform 5">
                <a:extLst>
                  <a:ext uri="{FF2B5EF4-FFF2-40B4-BE49-F238E27FC236}">
                    <a16:creationId xmlns:a16="http://schemas.microsoft.com/office/drawing/2014/main" id="{7ED79406-4FCC-4BC8-9D9D-8FD7CA4EA119}"/>
                  </a:ext>
                </a:extLst>
              </p:cNvPr>
              <p:cNvSpPr>
                <a:spLocks/>
              </p:cNvSpPr>
              <p:nvPr/>
            </p:nvSpPr>
            <p:spPr bwMode="auto">
              <a:xfrm>
                <a:off x="881063" y="5157788"/>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9" name="Line 6">
                <a:extLst>
                  <a:ext uri="{FF2B5EF4-FFF2-40B4-BE49-F238E27FC236}">
                    <a16:creationId xmlns:a16="http://schemas.microsoft.com/office/drawing/2014/main" id="{3D424E3F-5CC1-41DF-B25E-98BCBD77F9E6}"/>
                  </a:ext>
                </a:extLst>
              </p:cNvPr>
              <p:cNvSpPr>
                <a:spLocks noChangeShapeType="1"/>
              </p:cNvSpPr>
              <p:nvPr/>
            </p:nvSpPr>
            <p:spPr bwMode="auto">
              <a:xfrm>
                <a:off x="881063" y="5329238"/>
                <a:ext cx="8509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 name="Oval 7">
                <a:extLst>
                  <a:ext uri="{FF2B5EF4-FFF2-40B4-BE49-F238E27FC236}">
                    <a16:creationId xmlns:a16="http://schemas.microsoft.com/office/drawing/2014/main" id="{5A61C986-ED09-44C1-A335-87EE990603BE}"/>
                  </a:ext>
                </a:extLst>
              </p:cNvPr>
              <p:cNvSpPr>
                <a:spLocks noChangeArrowheads="1"/>
              </p:cNvSpPr>
              <p:nvPr/>
            </p:nvSpPr>
            <p:spPr bwMode="auto">
              <a:xfrm>
                <a:off x="1430338" y="5224463"/>
                <a:ext cx="41275"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1" name="Oval 8">
                <a:extLst>
                  <a:ext uri="{FF2B5EF4-FFF2-40B4-BE49-F238E27FC236}">
                    <a16:creationId xmlns:a16="http://schemas.microsoft.com/office/drawing/2014/main" id="{FC12A49B-7DE4-4E23-A982-D00ECAA2D89D}"/>
                  </a:ext>
                </a:extLst>
              </p:cNvPr>
              <p:cNvSpPr>
                <a:spLocks noChangeArrowheads="1"/>
              </p:cNvSpPr>
              <p:nvPr/>
            </p:nvSpPr>
            <p:spPr bwMode="auto">
              <a:xfrm>
                <a:off x="1522413" y="5224463"/>
                <a:ext cx="42863"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2" name="Oval 9">
                <a:extLst>
                  <a:ext uri="{FF2B5EF4-FFF2-40B4-BE49-F238E27FC236}">
                    <a16:creationId xmlns:a16="http://schemas.microsoft.com/office/drawing/2014/main" id="{2F50D459-8424-49C5-A73F-9CD4A4F9D4D4}"/>
                  </a:ext>
                </a:extLst>
              </p:cNvPr>
              <p:cNvSpPr>
                <a:spLocks noChangeArrowheads="1"/>
              </p:cNvSpPr>
              <p:nvPr/>
            </p:nvSpPr>
            <p:spPr bwMode="auto">
              <a:xfrm>
                <a:off x="1619250" y="5224463"/>
                <a:ext cx="39688"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 name="Line 10">
                <a:extLst>
                  <a:ext uri="{FF2B5EF4-FFF2-40B4-BE49-F238E27FC236}">
                    <a16:creationId xmlns:a16="http://schemas.microsoft.com/office/drawing/2014/main" id="{77738844-40DB-4963-9882-F9E889806460}"/>
                  </a:ext>
                </a:extLst>
              </p:cNvPr>
              <p:cNvSpPr>
                <a:spLocks noChangeShapeType="1"/>
              </p:cNvSpPr>
              <p:nvPr/>
            </p:nvSpPr>
            <p:spPr bwMode="auto">
              <a:xfrm>
                <a:off x="1030288" y="5641975"/>
                <a:ext cx="5016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4" name="Line 11">
                <a:extLst>
                  <a:ext uri="{FF2B5EF4-FFF2-40B4-BE49-F238E27FC236}">
                    <a16:creationId xmlns:a16="http://schemas.microsoft.com/office/drawing/2014/main" id="{0CC20D6F-735C-43AF-B494-0A79D88E795A}"/>
                  </a:ext>
                </a:extLst>
              </p:cNvPr>
              <p:cNvSpPr>
                <a:spLocks noChangeShapeType="1"/>
              </p:cNvSpPr>
              <p:nvPr/>
            </p:nvSpPr>
            <p:spPr bwMode="auto">
              <a:xfrm>
                <a:off x="1030288" y="5522913"/>
                <a:ext cx="3111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44CCDE01-2A13-49C5-BBF5-936475AC6770}"/>
              </a:ext>
            </a:extLst>
          </p:cNvPr>
          <p:cNvGrpSpPr/>
          <p:nvPr/>
        </p:nvGrpSpPr>
        <p:grpSpPr>
          <a:xfrm>
            <a:off x="3841547" y="5176064"/>
            <a:ext cx="822960" cy="1177847"/>
            <a:chOff x="3291515" y="4640205"/>
            <a:chExt cx="822960" cy="1177847"/>
          </a:xfrm>
        </p:grpSpPr>
        <p:sp>
          <p:nvSpPr>
            <p:cNvPr id="37" name="Rectangle: Rounded Corners 36">
              <a:extLst>
                <a:ext uri="{FF2B5EF4-FFF2-40B4-BE49-F238E27FC236}">
                  <a16:creationId xmlns:a16="http://schemas.microsoft.com/office/drawing/2014/main" id="{34E60B48-A785-45E9-B14F-CD74991012D2}"/>
                </a:ext>
              </a:extLst>
            </p:cNvPr>
            <p:cNvSpPr/>
            <p:nvPr/>
          </p:nvSpPr>
          <p:spPr bwMode="auto">
            <a:xfrm>
              <a:off x="3291515"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35" name="Graphic 34">
              <a:extLst>
                <a:ext uri="{FF2B5EF4-FFF2-40B4-BE49-F238E27FC236}">
                  <a16:creationId xmlns:a16="http://schemas.microsoft.com/office/drawing/2014/main" id="{4DDE7B9A-0F93-4E00-B640-188FB3D54E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053" y="5171630"/>
              <a:ext cx="469885" cy="469885"/>
            </a:xfrm>
            <a:prstGeom prst="rect">
              <a:avLst/>
            </a:prstGeom>
          </p:spPr>
        </p:pic>
        <p:sp>
          <p:nvSpPr>
            <p:cNvPr id="36" name="Title 1">
              <a:extLst>
                <a:ext uri="{FF2B5EF4-FFF2-40B4-BE49-F238E27FC236}">
                  <a16:creationId xmlns:a16="http://schemas.microsoft.com/office/drawing/2014/main" id="{88ACB29F-5FEA-4CD4-8D35-E67D1305721A}"/>
                </a:ext>
              </a:extLst>
            </p:cNvPr>
            <p:cNvSpPr txBox="1">
              <a:spLocks/>
            </p:cNvSpPr>
            <p:nvPr/>
          </p:nvSpPr>
          <p:spPr>
            <a:xfrm>
              <a:off x="3344205" y="464020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Traffic manager</a:t>
              </a:r>
            </a:p>
          </p:txBody>
        </p:sp>
      </p:grpSp>
      <p:grpSp>
        <p:nvGrpSpPr>
          <p:cNvPr id="52" name="Group 51">
            <a:extLst>
              <a:ext uri="{FF2B5EF4-FFF2-40B4-BE49-F238E27FC236}">
                <a16:creationId xmlns:a16="http://schemas.microsoft.com/office/drawing/2014/main" id="{C8977F2B-E155-44C1-B95A-805DC32BE5CA}"/>
              </a:ext>
            </a:extLst>
          </p:cNvPr>
          <p:cNvGrpSpPr/>
          <p:nvPr/>
        </p:nvGrpSpPr>
        <p:grpSpPr>
          <a:xfrm>
            <a:off x="5377321" y="3437920"/>
            <a:ext cx="1101048" cy="1178401"/>
            <a:chOff x="5177008" y="3832996"/>
            <a:chExt cx="1101048" cy="1178401"/>
          </a:xfrm>
        </p:grpSpPr>
        <p:sp>
          <p:nvSpPr>
            <p:cNvPr id="47" name="Title 1">
              <a:extLst>
                <a:ext uri="{FF2B5EF4-FFF2-40B4-BE49-F238E27FC236}">
                  <a16:creationId xmlns:a16="http://schemas.microsoft.com/office/drawing/2014/main" id="{F0AF9873-113F-4658-9C49-7AE96F97509F}"/>
                </a:ext>
              </a:extLst>
            </p:cNvPr>
            <p:cNvSpPr txBox="1">
              <a:spLocks/>
            </p:cNvSpPr>
            <p:nvPr/>
          </p:nvSpPr>
          <p:spPr>
            <a:xfrm>
              <a:off x="5177008" y="3832996"/>
              <a:ext cx="1101048"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Geo-replicated container registry</a:t>
              </a:r>
            </a:p>
          </p:txBody>
        </p:sp>
        <p:sp>
          <p:nvSpPr>
            <p:cNvPr id="49" name="Rectangle: Rounded Corners 48">
              <a:extLst>
                <a:ext uri="{FF2B5EF4-FFF2-40B4-BE49-F238E27FC236}">
                  <a16:creationId xmlns:a16="http://schemas.microsoft.com/office/drawing/2014/main" id="{99D7EB9C-EDF7-4C55-B48A-329F0C415486}"/>
                </a:ext>
              </a:extLst>
            </p:cNvPr>
            <p:cNvSpPr/>
            <p:nvPr/>
          </p:nvSpPr>
          <p:spPr bwMode="auto">
            <a:xfrm>
              <a:off x="5316052" y="418843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51" name="Product_ECDC" title="Icon of a box">
              <a:extLst>
                <a:ext uri="{FF2B5EF4-FFF2-40B4-BE49-F238E27FC236}">
                  <a16:creationId xmlns:a16="http://schemas.microsoft.com/office/drawing/2014/main" id="{2EA5FB75-7717-47B1-86F7-179787F230C7}"/>
                </a:ext>
              </a:extLst>
            </p:cNvPr>
            <p:cNvSpPr>
              <a:spLocks noChangeAspect="1" noEditPoints="1"/>
            </p:cNvSpPr>
            <p:nvPr/>
          </p:nvSpPr>
          <p:spPr bwMode="auto">
            <a:xfrm>
              <a:off x="5515649" y="436154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26086B82-E42C-4E1B-B462-26C11DB97010}"/>
              </a:ext>
            </a:extLst>
          </p:cNvPr>
          <p:cNvGrpSpPr/>
          <p:nvPr/>
        </p:nvGrpSpPr>
        <p:grpSpPr>
          <a:xfrm>
            <a:off x="5334691" y="5150795"/>
            <a:ext cx="1371737" cy="1382760"/>
            <a:chOff x="4361749" y="5157881"/>
            <a:chExt cx="1371737" cy="1382760"/>
          </a:xfrm>
        </p:grpSpPr>
        <p:sp>
          <p:nvSpPr>
            <p:cNvPr id="54" name="Title 1">
              <a:extLst>
                <a:ext uri="{FF2B5EF4-FFF2-40B4-BE49-F238E27FC236}">
                  <a16:creationId xmlns:a16="http://schemas.microsoft.com/office/drawing/2014/main" id="{3F9F9117-8E09-4C7A-924F-D6A3E8343B6D}"/>
                </a:ext>
              </a:extLst>
            </p:cNvPr>
            <p:cNvSpPr txBox="1">
              <a:spLocks/>
            </p:cNvSpPr>
            <p:nvPr/>
          </p:nvSpPr>
          <p:spPr>
            <a:xfrm>
              <a:off x="4594083" y="5157881"/>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clusters</a:t>
              </a:r>
            </a:p>
          </p:txBody>
        </p:sp>
        <p:sp>
          <p:nvSpPr>
            <p:cNvPr id="55" name="Rectangle: Rounded Corners 54">
              <a:extLst>
                <a:ext uri="{FF2B5EF4-FFF2-40B4-BE49-F238E27FC236}">
                  <a16:creationId xmlns:a16="http://schemas.microsoft.com/office/drawing/2014/main" id="{497AC9E7-D405-417E-98DE-9832BAB26C5B}"/>
                </a:ext>
              </a:extLst>
            </p:cNvPr>
            <p:cNvSpPr/>
            <p:nvPr/>
          </p:nvSpPr>
          <p:spPr bwMode="auto">
            <a:xfrm>
              <a:off x="4361749" y="5358393"/>
              <a:ext cx="1182248" cy="118224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B206484C-1C31-4A49-9B94-E543DEB17E03}"/>
                </a:ext>
              </a:extLst>
            </p:cNvPr>
            <p:cNvGrpSpPr/>
            <p:nvPr/>
          </p:nvGrpSpPr>
          <p:grpSpPr>
            <a:xfrm>
              <a:off x="4519246" y="5539861"/>
              <a:ext cx="867255" cy="819341"/>
              <a:chOff x="3172902" y="4132385"/>
              <a:chExt cx="355417" cy="335781"/>
            </a:xfrm>
          </p:grpSpPr>
          <p:grpSp>
            <p:nvGrpSpPr>
              <p:cNvPr id="57" name="Group 56">
                <a:extLst>
                  <a:ext uri="{FF2B5EF4-FFF2-40B4-BE49-F238E27FC236}">
                    <a16:creationId xmlns:a16="http://schemas.microsoft.com/office/drawing/2014/main" id="{8FB7C2B3-4F62-4577-95AE-3BA274A5AB12}"/>
                  </a:ext>
                </a:extLst>
              </p:cNvPr>
              <p:cNvGrpSpPr/>
              <p:nvPr/>
            </p:nvGrpSpPr>
            <p:grpSpPr>
              <a:xfrm>
                <a:off x="3234030" y="4132385"/>
                <a:ext cx="233160" cy="110531"/>
                <a:chOff x="3234867" y="4132385"/>
                <a:chExt cx="233160" cy="110531"/>
              </a:xfrm>
            </p:grpSpPr>
            <p:sp>
              <p:nvSpPr>
                <p:cNvPr id="65" name="Freeform: Shape 64">
                  <a:extLst>
                    <a:ext uri="{FF2B5EF4-FFF2-40B4-BE49-F238E27FC236}">
                      <a16:creationId xmlns:a16="http://schemas.microsoft.com/office/drawing/2014/main" id="{3ED9B5BD-9167-45A1-B0A7-27F84A5C2C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38FF3AF-E8F8-455C-9E54-CC17E8F54EA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DCA86CC-FAAA-463B-8CEC-C68E2639F068}"/>
                  </a:ext>
                </a:extLst>
              </p:cNvPr>
              <p:cNvGrpSpPr/>
              <p:nvPr/>
            </p:nvGrpSpPr>
            <p:grpSpPr>
              <a:xfrm>
                <a:off x="3172902" y="4245010"/>
                <a:ext cx="355417" cy="110531"/>
                <a:chOff x="3172902" y="4244590"/>
                <a:chExt cx="355417" cy="110531"/>
              </a:xfrm>
            </p:grpSpPr>
            <p:sp>
              <p:nvSpPr>
                <p:cNvPr id="62" name="Freeform: Shape 61">
                  <a:extLst>
                    <a:ext uri="{FF2B5EF4-FFF2-40B4-BE49-F238E27FC236}">
                      <a16:creationId xmlns:a16="http://schemas.microsoft.com/office/drawing/2014/main" id="{D91EB23D-FBAC-48DD-A783-C93FAFCC040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8544B93-DC9E-4CE3-B0DD-1FC2A7BDE49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0E851A3-B499-4F5E-BDDF-1002F88FC72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1A4C88C-A3B3-4BEA-AB79-097E7715BB10}"/>
                  </a:ext>
                </a:extLst>
              </p:cNvPr>
              <p:cNvGrpSpPr/>
              <p:nvPr/>
            </p:nvGrpSpPr>
            <p:grpSpPr>
              <a:xfrm>
                <a:off x="3234030" y="4357635"/>
                <a:ext cx="233160" cy="110531"/>
                <a:chOff x="3234867" y="4132385"/>
                <a:chExt cx="233160" cy="110531"/>
              </a:xfrm>
            </p:grpSpPr>
            <p:sp>
              <p:nvSpPr>
                <p:cNvPr id="60" name="Freeform: Shape 59">
                  <a:extLst>
                    <a:ext uri="{FF2B5EF4-FFF2-40B4-BE49-F238E27FC236}">
                      <a16:creationId xmlns:a16="http://schemas.microsoft.com/office/drawing/2014/main" id="{E6086F44-0DAA-4F91-9A22-232DC99A8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7113064-A940-4735-951A-743499AEDB6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C1377C3A-FCD4-4350-BD4C-DD6BC2E2D0EB}"/>
                </a:ext>
              </a:extLst>
            </p:cNvPr>
            <p:cNvGrpSpPr/>
            <p:nvPr/>
          </p:nvGrpSpPr>
          <p:grpSpPr>
            <a:xfrm>
              <a:off x="5359017" y="5170674"/>
              <a:ext cx="374469" cy="374469"/>
              <a:chOff x="6816634" y="3684270"/>
              <a:chExt cx="374469" cy="374469"/>
            </a:xfrm>
          </p:grpSpPr>
          <p:sp>
            <p:nvSpPr>
              <p:cNvPr id="68" name="Oval 67">
                <a:extLst>
                  <a:ext uri="{FF2B5EF4-FFF2-40B4-BE49-F238E27FC236}">
                    <a16:creationId xmlns:a16="http://schemas.microsoft.com/office/drawing/2014/main" id="{23DBE041-4C73-4325-A89A-40176A1B1637}"/>
                  </a:ext>
                </a:extLst>
              </p:cNvPr>
              <p:cNvSpPr/>
              <p:nvPr/>
            </p:nvSpPr>
            <p:spPr bwMode="auto">
              <a:xfrm>
                <a:off x="6816634" y="3684270"/>
                <a:ext cx="374469" cy="3744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6072FF81-0407-49D8-8DAA-DAF417DB74B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09729" y="3777365"/>
                <a:ext cx="188278" cy="188278"/>
              </a:xfrm>
              <a:prstGeom prst="rect">
                <a:avLst/>
              </a:prstGeom>
            </p:spPr>
          </p:pic>
        </p:grpSp>
      </p:grpSp>
      <p:cxnSp>
        <p:nvCxnSpPr>
          <p:cNvPr id="90" name="Straight Arrow Connector 89">
            <a:extLst>
              <a:ext uri="{FF2B5EF4-FFF2-40B4-BE49-F238E27FC236}">
                <a16:creationId xmlns:a16="http://schemas.microsoft.com/office/drawing/2014/main" id="{BCAEF228-573D-47C9-AA12-64C505814606}"/>
              </a:ext>
            </a:extLst>
          </p:cNvPr>
          <p:cNvCxnSpPr>
            <a:cxnSpLocks/>
          </p:cNvCxnSpPr>
          <p:nvPr/>
        </p:nvCxnSpPr>
        <p:spPr>
          <a:xfrm>
            <a:off x="3172522" y="5942431"/>
            <a:ext cx="66902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08C7FE2-5F16-40CE-B8AF-CDBD8D9BBE62}"/>
              </a:ext>
            </a:extLst>
          </p:cNvPr>
          <p:cNvCxnSpPr>
            <a:cxnSpLocks/>
          </p:cNvCxnSpPr>
          <p:nvPr/>
        </p:nvCxnSpPr>
        <p:spPr>
          <a:xfrm>
            <a:off x="4664507" y="5942431"/>
            <a:ext cx="67018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B27F964-7932-4D73-B42D-2C199CA60E31}"/>
              </a:ext>
            </a:extLst>
          </p:cNvPr>
          <p:cNvCxnSpPr>
            <a:cxnSpLocks/>
          </p:cNvCxnSpPr>
          <p:nvPr/>
        </p:nvCxnSpPr>
        <p:spPr>
          <a:xfrm flipH="1">
            <a:off x="5925816" y="4616321"/>
            <a:ext cx="2029" cy="53447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59CF2E4-F93D-4934-9907-10262212E040}"/>
              </a:ext>
            </a:extLst>
          </p:cNvPr>
          <p:cNvCxnSpPr>
            <a:cxnSpLocks/>
          </p:cNvCxnSpPr>
          <p:nvPr/>
        </p:nvCxnSpPr>
        <p:spPr>
          <a:xfrm>
            <a:off x="6516939" y="5942431"/>
            <a:ext cx="6710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BFDE65E6-9ED6-4ACD-B69E-C27CE0238DA6}"/>
              </a:ext>
            </a:extLst>
          </p:cNvPr>
          <p:cNvGrpSpPr/>
          <p:nvPr/>
        </p:nvGrpSpPr>
        <p:grpSpPr>
          <a:xfrm>
            <a:off x="7217624" y="3591808"/>
            <a:ext cx="2426234" cy="2945828"/>
            <a:chOff x="7859940" y="3594805"/>
            <a:chExt cx="2426234" cy="2945828"/>
          </a:xfrm>
        </p:grpSpPr>
        <p:sp>
          <p:nvSpPr>
            <p:cNvPr id="82" name="Rectangle: Rounded Corners 81">
              <a:extLst>
                <a:ext uri="{FF2B5EF4-FFF2-40B4-BE49-F238E27FC236}">
                  <a16:creationId xmlns:a16="http://schemas.microsoft.com/office/drawing/2014/main" id="{1230C801-DC1E-41F1-B83B-018B3C2435E8}"/>
                </a:ext>
              </a:extLst>
            </p:cNvPr>
            <p:cNvSpPr/>
            <p:nvPr/>
          </p:nvSpPr>
          <p:spPr bwMode="auto">
            <a:xfrm>
              <a:off x="7859940" y="3800446"/>
              <a:ext cx="2426234" cy="274018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C06D00DA-F78C-4270-99E6-F374F9F299BD}"/>
                </a:ext>
              </a:extLst>
            </p:cNvPr>
            <p:cNvSpPr txBox="1">
              <a:spLocks/>
            </p:cNvSpPr>
            <p:nvPr/>
          </p:nvSpPr>
          <p:spPr>
            <a:xfrm>
              <a:off x="7859940" y="359480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Container Instances</a:t>
              </a:r>
            </a:p>
          </p:txBody>
        </p:sp>
        <p:grpSp>
          <p:nvGrpSpPr>
            <p:cNvPr id="179" name="Group 178">
              <a:extLst>
                <a:ext uri="{FF2B5EF4-FFF2-40B4-BE49-F238E27FC236}">
                  <a16:creationId xmlns:a16="http://schemas.microsoft.com/office/drawing/2014/main" id="{3885C9E1-8BCE-427F-8252-3D718E20DB78}"/>
                </a:ext>
              </a:extLst>
            </p:cNvPr>
            <p:cNvGrpSpPr/>
            <p:nvPr/>
          </p:nvGrpSpPr>
          <p:grpSpPr>
            <a:xfrm>
              <a:off x="8038520" y="3943007"/>
              <a:ext cx="2069075" cy="2435051"/>
              <a:chOff x="8038520" y="3924136"/>
              <a:chExt cx="2069075" cy="2435051"/>
            </a:xfrm>
          </p:grpSpPr>
          <p:grpSp>
            <p:nvGrpSpPr>
              <p:cNvPr id="148" name="Group 147">
                <a:extLst>
                  <a:ext uri="{FF2B5EF4-FFF2-40B4-BE49-F238E27FC236}">
                    <a16:creationId xmlns:a16="http://schemas.microsoft.com/office/drawing/2014/main" id="{7A677B19-5229-4AB3-A08C-548F3D9C5E19}"/>
                  </a:ext>
                </a:extLst>
              </p:cNvPr>
              <p:cNvGrpSpPr/>
              <p:nvPr/>
            </p:nvGrpSpPr>
            <p:grpSpPr>
              <a:xfrm>
                <a:off x="8038520" y="5639206"/>
                <a:ext cx="2069075" cy="719981"/>
                <a:chOff x="8035885" y="5639206"/>
                <a:chExt cx="2069075" cy="719981"/>
              </a:xfrm>
            </p:grpSpPr>
            <p:grpSp>
              <p:nvGrpSpPr>
                <p:cNvPr id="134" name="Group 133">
                  <a:extLst>
                    <a:ext uri="{FF2B5EF4-FFF2-40B4-BE49-F238E27FC236}">
                      <a16:creationId xmlns:a16="http://schemas.microsoft.com/office/drawing/2014/main" id="{A0EAA4CA-B172-491B-8DE2-D12034A298B6}"/>
                    </a:ext>
                  </a:extLst>
                </p:cNvPr>
                <p:cNvGrpSpPr/>
                <p:nvPr/>
              </p:nvGrpSpPr>
              <p:grpSpPr>
                <a:xfrm>
                  <a:off x="8035885" y="5639206"/>
                  <a:ext cx="968156" cy="719981"/>
                  <a:chOff x="8258907" y="4375517"/>
                  <a:chExt cx="968156" cy="719981"/>
                </a:xfrm>
              </p:grpSpPr>
              <p:sp>
                <p:nvSpPr>
                  <p:cNvPr id="135" name="Rectangle: Rounded Corners 134">
                    <a:extLst>
                      <a:ext uri="{FF2B5EF4-FFF2-40B4-BE49-F238E27FC236}">
                        <a16:creationId xmlns:a16="http://schemas.microsoft.com/office/drawing/2014/main" id="{D52E412F-0214-45D6-AA71-DA316E35E733}"/>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6" name="Title 1">
                    <a:extLst>
                      <a:ext uri="{FF2B5EF4-FFF2-40B4-BE49-F238E27FC236}">
                        <a16:creationId xmlns:a16="http://schemas.microsoft.com/office/drawing/2014/main" id="{7A045E86-D51D-4CE3-A5A0-305B646B80EC}"/>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37" name="Group 136">
                    <a:extLst>
                      <a:ext uri="{FF2B5EF4-FFF2-40B4-BE49-F238E27FC236}">
                        <a16:creationId xmlns:a16="http://schemas.microsoft.com/office/drawing/2014/main" id="{09DCA4C3-5BCC-4FA1-B59F-0965E60980AC}"/>
                      </a:ext>
                    </a:extLst>
                  </p:cNvPr>
                  <p:cNvGrpSpPr/>
                  <p:nvPr/>
                </p:nvGrpSpPr>
                <p:grpSpPr>
                  <a:xfrm>
                    <a:off x="8405976" y="4721887"/>
                    <a:ext cx="674041" cy="200441"/>
                    <a:chOff x="8773830" y="4106307"/>
                    <a:chExt cx="757312" cy="225205"/>
                  </a:xfrm>
                </p:grpSpPr>
                <p:sp>
                  <p:nvSpPr>
                    <p:cNvPr id="138" name="Freeform: Shape 137">
                      <a:extLst>
                        <a:ext uri="{FF2B5EF4-FFF2-40B4-BE49-F238E27FC236}">
                          <a16:creationId xmlns:a16="http://schemas.microsoft.com/office/drawing/2014/main" id="{75E7D82B-30A2-4EAA-B60F-BAC467CFB541}"/>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34E662FD-B4CC-4B61-ADA9-E90DD77745DB}"/>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A2EC585-AF77-4D53-88CB-CD795453DA9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A5826348-146B-4E33-BC9A-5B50C7E0454F}"/>
                    </a:ext>
                  </a:extLst>
                </p:cNvPr>
                <p:cNvGrpSpPr/>
                <p:nvPr/>
              </p:nvGrpSpPr>
              <p:grpSpPr>
                <a:xfrm>
                  <a:off x="9136804" y="5639206"/>
                  <a:ext cx="968156" cy="719981"/>
                  <a:chOff x="8258907" y="4375517"/>
                  <a:chExt cx="968156" cy="719981"/>
                </a:xfrm>
              </p:grpSpPr>
              <p:sp>
                <p:nvSpPr>
                  <p:cNvPr id="142" name="Rectangle: Rounded Corners 141">
                    <a:extLst>
                      <a:ext uri="{FF2B5EF4-FFF2-40B4-BE49-F238E27FC236}">
                        <a16:creationId xmlns:a16="http://schemas.microsoft.com/office/drawing/2014/main" id="{F8540A9F-E664-460E-8D9C-D30A26FFB789}"/>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43" name="Title 1">
                    <a:extLst>
                      <a:ext uri="{FF2B5EF4-FFF2-40B4-BE49-F238E27FC236}">
                        <a16:creationId xmlns:a16="http://schemas.microsoft.com/office/drawing/2014/main" id="{6E1CA659-A031-4F48-807D-AE7F900FA524}"/>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44" name="Group 143">
                    <a:extLst>
                      <a:ext uri="{FF2B5EF4-FFF2-40B4-BE49-F238E27FC236}">
                        <a16:creationId xmlns:a16="http://schemas.microsoft.com/office/drawing/2014/main" id="{6FFCF01A-FC51-4345-B5C3-93EB6C14FCC1}"/>
                      </a:ext>
                    </a:extLst>
                  </p:cNvPr>
                  <p:cNvGrpSpPr/>
                  <p:nvPr/>
                </p:nvGrpSpPr>
                <p:grpSpPr>
                  <a:xfrm>
                    <a:off x="8405976" y="4721887"/>
                    <a:ext cx="674041" cy="200441"/>
                    <a:chOff x="8773830" y="4106307"/>
                    <a:chExt cx="757312" cy="225205"/>
                  </a:xfrm>
                </p:grpSpPr>
                <p:sp>
                  <p:nvSpPr>
                    <p:cNvPr id="145" name="Freeform: Shape 144">
                      <a:extLst>
                        <a:ext uri="{FF2B5EF4-FFF2-40B4-BE49-F238E27FC236}">
                          <a16:creationId xmlns:a16="http://schemas.microsoft.com/office/drawing/2014/main" id="{40A3B6C5-0113-4D05-A9C5-AD6000569A32}"/>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0FF2448-6758-45DF-9E91-8E998F55CB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A7F18EF7-8118-4329-A962-EF0B5E7C29F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A700122E-DBF4-4102-A5A2-21A61B8A3A4F}"/>
                  </a:ext>
                </a:extLst>
              </p:cNvPr>
              <p:cNvGrpSpPr/>
              <p:nvPr/>
            </p:nvGrpSpPr>
            <p:grpSpPr>
              <a:xfrm>
                <a:off x="8038520" y="4781671"/>
                <a:ext cx="2069075" cy="719981"/>
                <a:chOff x="8035885" y="5639206"/>
                <a:chExt cx="2069075" cy="719981"/>
              </a:xfrm>
            </p:grpSpPr>
            <p:grpSp>
              <p:nvGrpSpPr>
                <p:cNvPr id="150" name="Group 149">
                  <a:extLst>
                    <a:ext uri="{FF2B5EF4-FFF2-40B4-BE49-F238E27FC236}">
                      <a16:creationId xmlns:a16="http://schemas.microsoft.com/office/drawing/2014/main" id="{DB0D886C-EE9F-49A4-AF6B-5256B7C917D3}"/>
                    </a:ext>
                  </a:extLst>
                </p:cNvPr>
                <p:cNvGrpSpPr/>
                <p:nvPr/>
              </p:nvGrpSpPr>
              <p:grpSpPr>
                <a:xfrm>
                  <a:off x="8035885" y="5639206"/>
                  <a:ext cx="968156" cy="719981"/>
                  <a:chOff x="8258907" y="4375517"/>
                  <a:chExt cx="968156" cy="719981"/>
                </a:xfrm>
              </p:grpSpPr>
              <p:sp>
                <p:nvSpPr>
                  <p:cNvPr id="158" name="Rectangle: Rounded Corners 157">
                    <a:extLst>
                      <a:ext uri="{FF2B5EF4-FFF2-40B4-BE49-F238E27FC236}">
                        <a16:creationId xmlns:a16="http://schemas.microsoft.com/office/drawing/2014/main" id="{7631971E-4E13-497D-8763-E83AF7906AB2}"/>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259141E1-A22E-4069-9E87-51A5FF6AF6BF}"/>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60" name="Group 159">
                    <a:extLst>
                      <a:ext uri="{FF2B5EF4-FFF2-40B4-BE49-F238E27FC236}">
                        <a16:creationId xmlns:a16="http://schemas.microsoft.com/office/drawing/2014/main" id="{9070DE98-3B77-42DD-B99C-667D6A15F7EA}"/>
                      </a:ext>
                    </a:extLst>
                  </p:cNvPr>
                  <p:cNvGrpSpPr/>
                  <p:nvPr/>
                </p:nvGrpSpPr>
                <p:grpSpPr>
                  <a:xfrm>
                    <a:off x="8405976" y="4721887"/>
                    <a:ext cx="674041" cy="200441"/>
                    <a:chOff x="8773830" y="4106307"/>
                    <a:chExt cx="757312" cy="225205"/>
                  </a:xfrm>
                </p:grpSpPr>
                <p:sp>
                  <p:nvSpPr>
                    <p:cNvPr id="161" name="Freeform: Shape 160">
                      <a:extLst>
                        <a:ext uri="{FF2B5EF4-FFF2-40B4-BE49-F238E27FC236}">
                          <a16:creationId xmlns:a16="http://schemas.microsoft.com/office/drawing/2014/main" id="{02A28CF6-5C66-41F2-A638-0912558A451D}"/>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6D0AC26-7F13-4AE1-BF16-4D7E5AB3C6B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0C3EF033-46D7-4DCD-81F1-DAACFC0750E3}"/>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51" name="Group 150">
                  <a:extLst>
                    <a:ext uri="{FF2B5EF4-FFF2-40B4-BE49-F238E27FC236}">
                      <a16:creationId xmlns:a16="http://schemas.microsoft.com/office/drawing/2014/main" id="{B19103AA-9981-4EF5-ABCD-D56D7E7CF247}"/>
                    </a:ext>
                  </a:extLst>
                </p:cNvPr>
                <p:cNvGrpSpPr/>
                <p:nvPr/>
              </p:nvGrpSpPr>
              <p:grpSpPr>
                <a:xfrm>
                  <a:off x="9136804" y="5639206"/>
                  <a:ext cx="968156" cy="719981"/>
                  <a:chOff x="8258907" y="4375517"/>
                  <a:chExt cx="968156" cy="719981"/>
                </a:xfrm>
              </p:grpSpPr>
              <p:sp>
                <p:nvSpPr>
                  <p:cNvPr id="152" name="Rectangle: Rounded Corners 151">
                    <a:extLst>
                      <a:ext uri="{FF2B5EF4-FFF2-40B4-BE49-F238E27FC236}">
                        <a16:creationId xmlns:a16="http://schemas.microsoft.com/office/drawing/2014/main" id="{E3A390B4-879A-4D55-AB88-168CC67D2B3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B75EEBAF-B59C-4BB4-89CE-C5980E46FF80}"/>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54" name="Group 153">
                    <a:extLst>
                      <a:ext uri="{FF2B5EF4-FFF2-40B4-BE49-F238E27FC236}">
                        <a16:creationId xmlns:a16="http://schemas.microsoft.com/office/drawing/2014/main" id="{C1E51DBC-D2D7-4AA5-A584-297468720D56}"/>
                      </a:ext>
                    </a:extLst>
                  </p:cNvPr>
                  <p:cNvGrpSpPr/>
                  <p:nvPr/>
                </p:nvGrpSpPr>
                <p:grpSpPr>
                  <a:xfrm>
                    <a:off x="8405976" y="4721887"/>
                    <a:ext cx="674041" cy="200441"/>
                    <a:chOff x="8773830" y="4106307"/>
                    <a:chExt cx="757312" cy="225205"/>
                  </a:xfrm>
                </p:grpSpPr>
                <p:sp>
                  <p:nvSpPr>
                    <p:cNvPr id="155" name="Freeform: Shape 154">
                      <a:extLst>
                        <a:ext uri="{FF2B5EF4-FFF2-40B4-BE49-F238E27FC236}">
                          <a16:creationId xmlns:a16="http://schemas.microsoft.com/office/drawing/2014/main" id="{74196F1A-8963-42A3-B9D9-5295210DB96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07A2D92-F0D3-4E71-9F94-6834540828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F7366F3-BB49-4BCF-AB6B-4D129F466DA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64" name="Group 163">
                <a:extLst>
                  <a:ext uri="{FF2B5EF4-FFF2-40B4-BE49-F238E27FC236}">
                    <a16:creationId xmlns:a16="http://schemas.microsoft.com/office/drawing/2014/main" id="{6DD64BF1-0A8D-47E1-971D-FC3A9E9E6EBA}"/>
                  </a:ext>
                </a:extLst>
              </p:cNvPr>
              <p:cNvGrpSpPr/>
              <p:nvPr/>
            </p:nvGrpSpPr>
            <p:grpSpPr>
              <a:xfrm>
                <a:off x="8038520" y="3924136"/>
                <a:ext cx="2069075" cy="719981"/>
                <a:chOff x="8035885" y="5639206"/>
                <a:chExt cx="2069075" cy="719981"/>
              </a:xfrm>
            </p:grpSpPr>
            <p:grpSp>
              <p:nvGrpSpPr>
                <p:cNvPr id="165" name="Group 164">
                  <a:extLst>
                    <a:ext uri="{FF2B5EF4-FFF2-40B4-BE49-F238E27FC236}">
                      <a16:creationId xmlns:a16="http://schemas.microsoft.com/office/drawing/2014/main" id="{3E4BA926-D1DC-4A67-BC8B-E603A6F75760}"/>
                    </a:ext>
                  </a:extLst>
                </p:cNvPr>
                <p:cNvGrpSpPr/>
                <p:nvPr/>
              </p:nvGrpSpPr>
              <p:grpSpPr>
                <a:xfrm>
                  <a:off x="8035885" y="5639206"/>
                  <a:ext cx="968156" cy="719981"/>
                  <a:chOff x="8258907" y="4375517"/>
                  <a:chExt cx="968156" cy="719981"/>
                </a:xfrm>
              </p:grpSpPr>
              <p:sp>
                <p:nvSpPr>
                  <p:cNvPr id="173" name="Rectangle: Rounded Corners 172">
                    <a:extLst>
                      <a:ext uri="{FF2B5EF4-FFF2-40B4-BE49-F238E27FC236}">
                        <a16:creationId xmlns:a16="http://schemas.microsoft.com/office/drawing/2014/main" id="{E28213BC-3EEA-400D-80F7-F15F1461C8C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74" name="Title 1">
                    <a:extLst>
                      <a:ext uri="{FF2B5EF4-FFF2-40B4-BE49-F238E27FC236}">
                        <a16:creationId xmlns:a16="http://schemas.microsoft.com/office/drawing/2014/main" id="{943AF76E-8FA1-44AE-AF0F-E89492C771C4}"/>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75" name="Group 174">
                    <a:extLst>
                      <a:ext uri="{FF2B5EF4-FFF2-40B4-BE49-F238E27FC236}">
                        <a16:creationId xmlns:a16="http://schemas.microsoft.com/office/drawing/2014/main" id="{132DEFC4-65FD-4BFF-A123-7F94D27FEA80}"/>
                      </a:ext>
                    </a:extLst>
                  </p:cNvPr>
                  <p:cNvGrpSpPr/>
                  <p:nvPr/>
                </p:nvGrpSpPr>
                <p:grpSpPr>
                  <a:xfrm>
                    <a:off x="8405976" y="4721887"/>
                    <a:ext cx="674041" cy="200441"/>
                    <a:chOff x="8773830" y="4106307"/>
                    <a:chExt cx="757312" cy="225205"/>
                  </a:xfrm>
                </p:grpSpPr>
                <p:sp>
                  <p:nvSpPr>
                    <p:cNvPr id="176" name="Freeform: Shape 175">
                      <a:extLst>
                        <a:ext uri="{FF2B5EF4-FFF2-40B4-BE49-F238E27FC236}">
                          <a16:creationId xmlns:a16="http://schemas.microsoft.com/office/drawing/2014/main" id="{E9F5B55B-9AEC-47CC-90B4-8309918E26D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1B03B87-11B4-465D-B1B1-D24CDB40CA8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B6AD13C3-D9BD-4874-93C8-1C2CFE651C3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66" name="Group 165">
                  <a:extLst>
                    <a:ext uri="{FF2B5EF4-FFF2-40B4-BE49-F238E27FC236}">
                      <a16:creationId xmlns:a16="http://schemas.microsoft.com/office/drawing/2014/main" id="{3344A18D-9F66-4BD1-88F8-59F30FAAB098}"/>
                    </a:ext>
                  </a:extLst>
                </p:cNvPr>
                <p:cNvGrpSpPr/>
                <p:nvPr/>
              </p:nvGrpSpPr>
              <p:grpSpPr>
                <a:xfrm>
                  <a:off x="9136804" y="5639206"/>
                  <a:ext cx="968156" cy="719981"/>
                  <a:chOff x="8258907" y="4375517"/>
                  <a:chExt cx="968156" cy="719981"/>
                </a:xfrm>
              </p:grpSpPr>
              <p:sp>
                <p:nvSpPr>
                  <p:cNvPr id="167" name="Rectangle: Rounded Corners 166">
                    <a:extLst>
                      <a:ext uri="{FF2B5EF4-FFF2-40B4-BE49-F238E27FC236}">
                        <a16:creationId xmlns:a16="http://schemas.microsoft.com/office/drawing/2014/main" id="{12EABEF5-8383-4E57-A27F-8B5E00233120}"/>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8" name="Title 1">
                    <a:extLst>
                      <a:ext uri="{FF2B5EF4-FFF2-40B4-BE49-F238E27FC236}">
                        <a16:creationId xmlns:a16="http://schemas.microsoft.com/office/drawing/2014/main" id="{A8A89BC8-1B07-4D46-937F-7DD05903EADB}"/>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69" name="Group 168">
                    <a:extLst>
                      <a:ext uri="{FF2B5EF4-FFF2-40B4-BE49-F238E27FC236}">
                        <a16:creationId xmlns:a16="http://schemas.microsoft.com/office/drawing/2014/main" id="{34875715-8A5C-4E5D-B52E-1FFFED18341E}"/>
                      </a:ext>
                    </a:extLst>
                  </p:cNvPr>
                  <p:cNvGrpSpPr/>
                  <p:nvPr/>
                </p:nvGrpSpPr>
                <p:grpSpPr>
                  <a:xfrm>
                    <a:off x="8405976" y="4721887"/>
                    <a:ext cx="674041" cy="200441"/>
                    <a:chOff x="8773830" y="4106307"/>
                    <a:chExt cx="757312" cy="225205"/>
                  </a:xfrm>
                </p:grpSpPr>
                <p:sp>
                  <p:nvSpPr>
                    <p:cNvPr id="170" name="Freeform: Shape 169">
                      <a:extLst>
                        <a:ext uri="{FF2B5EF4-FFF2-40B4-BE49-F238E27FC236}">
                          <a16:creationId xmlns:a16="http://schemas.microsoft.com/office/drawing/2014/main" id="{91DD834E-A391-4C0B-927A-DFD139BB1656}"/>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A6B2797-FB4D-45F6-BE33-6BB62D67A948}"/>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C8EBF47D-6A2B-4DC3-AF64-1078672A73E9}"/>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grpSp>
      <p:sp>
        <p:nvSpPr>
          <p:cNvPr id="2" name="Title 1">
            <a:extLst>
              <a:ext uri="{FF2B5EF4-FFF2-40B4-BE49-F238E27FC236}">
                <a16:creationId xmlns:a16="http://schemas.microsoft.com/office/drawing/2014/main" id="{1C680DBF-D337-40FA-8C59-738AA01DC575}"/>
              </a:ext>
            </a:extLst>
          </p:cNvPr>
          <p:cNvSpPr>
            <a:spLocks noGrp="1"/>
          </p:cNvSpPr>
          <p:nvPr>
            <p:ph type="title"/>
          </p:nvPr>
        </p:nvSpPr>
        <p:spPr/>
        <p:txBody>
          <a:bodyPr/>
          <a:lstStyle/>
          <a:p>
            <a:pPr algn="ctr"/>
            <a:r>
              <a:rPr lang="en-US"/>
              <a:t>Scale and run with confidence</a:t>
            </a:r>
          </a:p>
        </p:txBody>
      </p:sp>
    </p:spTree>
    <p:extLst>
      <p:ext uri="{BB962C8B-B14F-4D97-AF65-F5344CB8AC3E}">
        <p14:creationId xmlns:p14="http://schemas.microsoft.com/office/powerpoint/2010/main" val="3734960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Azure Kubernetes Service</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no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a:noFill/>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a:solidFill>
            <a:schemeClr val="tx2"/>
          </a:solidFill>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3377133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Introduction</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ln>
              <a:noFill/>
            </a:ln>
          </p:spPr>
          <p:txBody>
            <a:bodyPr wrap="square" anchor="t" anchorCtr="1">
              <a:spAutoFit/>
            </a:bodyPr>
            <a:lstStyle/>
            <a:p>
              <a:pPr algn="ctr" defTabSz="895923" fontAlgn="base">
                <a:lnSpc>
                  <a:spcPct val="90000"/>
                </a:lnSpc>
                <a:spcBef>
                  <a:spcPct val="0"/>
                </a:spcBef>
                <a:spcAft>
                  <a:spcPct val="0"/>
                </a:spcAft>
              </a:pPr>
              <a:r>
                <a:rPr lang="en-US" sz="1200" dirty="0">
                  <a:gradFill>
                    <a:gsLst>
                      <a:gs pos="0">
                        <a:schemeClr val="bg2"/>
                      </a:gs>
                      <a:gs pos="100000">
                        <a:schemeClr val="bg1"/>
                      </a:gs>
                    </a:gsLst>
                    <a:lin ang="5400000" scaled="1"/>
                  </a:gra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rgbClr val="F9FAF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1" name="Grupo 40">
            <a:extLst>
              <a:ext uri="{FF2B5EF4-FFF2-40B4-BE49-F238E27FC236}">
                <a16:creationId xmlns:a16="http://schemas.microsoft.com/office/drawing/2014/main" id="{D8FE8000-2B63-43B5-ADC3-A030378DA489}"/>
              </a:ext>
            </a:extLst>
          </p:cNvPr>
          <p:cNvGrpSpPr/>
          <p:nvPr/>
        </p:nvGrpSpPr>
        <p:grpSpPr>
          <a:xfrm>
            <a:off x="4708830" y="1306235"/>
            <a:ext cx="1625340" cy="1401156"/>
            <a:chOff x="4330025" y="2290022"/>
            <a:chExt cx="1625340" cy="1401156"/>
          </a:xfrm>
        </p:grpSpPr>
        <p:grpSp>
          <p:nvGrpSpPr>
            <p:cNvPr id="36" name="Group 61">
              <a:extLst>
                <a:ext uri="{FF2B5EF4-FFF2-40B4-BE49-F238E27FC236}">
                  <a16:creationId xmlns:a16="http://schemas.microsoft.com/office/drawing/2014/main" id="{EDBD2796-BFFA-4A8C-8EF6-3A818F718AB1}"/>
                </a:ext>
              </a:extLst>
            </p:cNvPr>
            <p:cNvGrpSpPr/>
            <p:nvPr/>
          </p:nvGrpSpPr>
          <p:grpSpPr>
            <a:xfrm>
              <a:off x="4330025" y="2290022"/>
              <a:ext cx="1625340" cy="1401156"/>
              <a:chOff x="6086817" y="1729068"/>
              <a:chExt cx="1625340" cy="1401156"/>
            </a:xfrm>
          </p:grpSpPr>
          <p:sp>
            <p:nvSpPr>
              <p:cNvPr id="37" name="Hexagon 17">
                <a:extLst>
                  <a:ext uri="{FF2B5EF4-FFF2-40B4-BE49-F238E27FC236}">
                    <a16:creationId xmlns:a16="http://schemas.microsoft.com/office/drawing/2014/main" id="{7E2612D3-A03B-4248-B5FB-8B0763FACB59}"/>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8" name="Rectangle 18">
                <a:extLst>
                  <a:ext uri="{FF2B5EF4-FFF2-40B4-BE49-F238E27FC236}">
                    <a16:creationId xmlns:a16="http://schemas.microsoft.com/office/drawing/2014/main" id="{F4D5116D-5275-4DFD-89D9-C7030922605E}"/>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What is and What is not?</a:t>
                </a:r>
              </a:p>
            </p:txBody>
          </p:sp>
        </p:grpSp>
        <p:sp>
          <p:nvSpPr>
            <p:cNvPr id="40" name="Rectangle 18">
              <a:extLst>
                <a:ext uri="{FF2B5EF4-FFF2-40B4-BE49-F238E27FC236}">
                  <a16:creationId xmlns:a16="http://schemas.microsoft.com/office/drawing/2014/main" id="{09A4335F-0E97-439D-9D91-C613ABA3E273}"/>
                </a:ext>
              </a:extLst>
            </p:cNvPr>
            <p:cNvSpPr/>
            <p:nvPr/>
          </p:nvSpPr>
          <p:spPr>
            <a:xfrm>
              <a:off x="4887266" y="2475812"/>
              <a:ext cx="510858" cy="4801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spTree>
    <p:extLst>
      <p:ext uri="{BB962C8B-B14F-4D97-AF65-F5344CB8AC3E}">
        <p14:creationId xmlns:p14="http://schemas.microsoft.com/office/powerpoint/2010/main" val="127664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409230C-D680-4DCE-97A7-8CEC55434F83}"/>
              </a:ext>
            </a:extLst>
          </p:cNvPr>
          <p:cNvSpPr>
            <a:spLocks noGrp="1"/>
          </p:cNvSpPr>
          <p:nvPr>
            <p:ph type="title"/>
          </p:nvPr>
        </p:nvSpPr>
        <p:spPr/>
        <p:txBody>
          <a:bodyPr/>
          <a:lstStyle/>
          <a:p>
            <a:r>
              <a:rPr lang="en-GB" dirty="0"/>
              <a:t>AKS and ACI</a:t>
            </a:r>
          </a:p>
        </p:txBody>
      </p:sp>
      <p:pic>
        <p:nvPicPr>
          <p:cNvPr id="4" name="Imagen 3">
            <a:extLst>
              <a:ext uri="{FF2B5EF4-FFF2-40B4-BE49-F238E27FC236}">
                <a16:creationId xmlns:a16="http://schemas.microsoft.com/office/drawing/2014/main" id="{A1FC3D4C-83DC-4B28-868E-F6240EA5017A}"/>
              </a:ext>
            </a:extLst>
          </p:cNvPr>
          <p:cNvPicPr>
            <a:picLocks noChangeAspect="1"/>
          </p:cNvPicPr>
          <p:nvPr/>
        </p:nvPicPr>
        <p:blipFill>
          <a:blip r:embed="rId3"/>
          <a:stretch>
            <a:fillRect/>
          </a:stretch>
        </p:blipFill>
        <p:spPr>
          <a:xfrm>
            <a:off x="214586" y="1216306"/>
            <a:ext cx="11762827" cy="5184494"/>
          </a:xfrm>
          <a:prstGeom prst="rect">
            <a:avLst/>
          </a:prstGeom>
        </p:spPr>
      </p:pic>
    </p:spTree>
    <p:extLst>
      <p:ext uri="{BB962C8B-B14F-4D97-AF65-F5344CB8AC3E}">
        <p14:creationId xmlns:p14="http://schemas.microsoft.com/office/powerpoint/2010/main" val="27535409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ransport, clipart&#10;&#10;Description automatically generated">
            <a:extLst>
              <a:ext uri="{FF2B5EF4-FFF2-40B4-BE49-F238E27FC236}">
                <a16:creationId xmlns:a16="http://schemas.microsoft.com/office/drawing/2014/main" id="{8BFD0051-C1E1-43DA-A5A4-62CA2A4108D6}"/>
              </a:ext>
            </a:extLst>
          </p:cNvPr>
          <p:cNvPicPr>
            <a:picLocks noGrp="1" noChangeAspect="1"/>
          </p:cNvPicPr>
          <p:nvPr>
            <p:ph sz="quarter" idx="17"/>
          </p:nvPr>
        </p:nvPicPr>
        <p:blipFill>
          <a:blip r:embed="rId3"/>
          <a:stretch>
            <a:fillRect/>
          </a:stretch>
        </p:blipFill>
        <p:spPr>
          <a:xfrm>
            <a:off x="465138" y="2247106"/>
            <a:ext cx="3609975" cy="1804987"/>
          </a:xfrm>
        </p:spPr>
      </p:pic>
      <p:sp>
        <p:nvSpPr>
          <p:cNvPr id="2" name="Title 1">
            <a:extLst>
              <a:ext uri="{FF2B5EF4-FFF2-40B4-BE49-F238E27FC236}">
                <a16:creationId xmlns:a16="http://schemas.microsoft.com/office/drawing/2014/main" id="{AB8DA7FF-D60C-4040-8548-9954F0857AB0}"/>
              </a:ext>
            </a:extLst>
          </p:cNvPr>
          <p:cNvSpPr>
            <a:spLocks noGrp="1"/>
          </p:cNvSpPr>
          <p:nvPr>
            <p:ph type="title"/>
          </p:nvPr>
        </p:nvSpPr>
        <p:spPr/>
        <p:txBody>
          <a:bodyPr/>
          <a:lstStyle/>
          <a:p>
            <a:r>
              <a:rPr lang="en-GB" dirty="0"/>
              <a:t>Real Life Examples</a:t>
            </a:r>
          </a:p>
        </p:txBody>
      </p:sp>
      <p:sp>
        <p:nvSpPr>
          <p:cNvPr id="3" name="Text Placeholder 2">
            <a:extLst>
              <a:ext uri="{FF2B5EF4-FFF2-40B4-BE49-F238E27FC236}">
                <a16:creationId xmlns:a16="http://schemas.microsoft.com/office/drawing/2014/main" id="{0F9209C5-D2B9-4E54-81F0-6DD66E6B9B89}"/>
              </a:ext>
            </a:extLst>
          </p:cNvPr>
          <p:cNvSpPr>
            <a:spLocks noGrp="1"/>
          </p:cNvSpPr>
          <p:nvPr>
            <p:ph type="body" sz="quarter" idx="11"/>
          </p:nvPr>
        </p:nvSpPr>
        <p:spPr>
          <a:xfrm>
            <a:off x="455995" y="4927922"/>
            <a:ext cx="3618381" cy="213007"/>
          </a:xfrm>
        </p:spPr>
        <p:txBody>
          <a:bodyPr/>
          <a:lstStyle/>
          <a:p>
            <a:pPr algn="ctr"/>
            <a:r>
              <a:rPr lang="en-GB" dirty="0" err="1"/>
              <a:t>Elastacloud</a:t>
            </a:r>
            <a:endParaRPr lang="en-GB" dirty="0"/>
          </a:p>
        </p:txBody>
      </p:sp>
      <p:sp>
        <p:nvSpPr>
          <p:cNvPr id="4" name="Text Placeholder 3">
            <a:extLst>
              <a:ext uri="{FF2B5EF4-FFF2-40B4-BE49-F238E27FC236}">
                <a16:creationId xmlns:a16="http://schemas.microsoft.com/office/drawing/2014/main" id="{A80CC773-6266-4709-9B3C-0E3F007902EC}"/>
              </a:ext>
            </a:extLst>
          </p:cNvPr>
          <p:cNvSpPr>
            <a:spLocks noGrp="1"/>
          </p:cNvSpPr>
          <p:nvPr>
            <p:ph type="body" sz="quarter" idx="13"/>
          </p:nvPr>
        </p:nvSpPr>
        <p:spPr>
          <a:xfrm>
            <a:off x="8144083" y="4927922"/>
            <a:ext cx="3618381" cy="213007"/>
          </a:xfrm>
        </p:spPr>
        <p:txBody>
          <a:bodyPr/>
          <a:lstStyle/>
          <a:p>
            <a:pPr algn="ctr"/>
            <a:r>
              <a:rPr lang="en-GB" dirty="0" err="1"/>
              <a:t>WhiteSource</a:t>
            </a:r>
            <a:endParaRPr lang="en-GB" dirty="0"/>
          </a:p>
        </p:txBody>
      </p:sp>
      <p:pic>
        <p:nvPicPr>
          <p:cNvPr id="12" name="Content Placeholder 11" descr="A close up of a logo&#10;&#10;Description automatically generated">
            <a:extLst>
              <a:ext uri="{FF2B5EF4-FFF2-40B4-BE49-F238E27FC236}">
                <a16:creationId xmlns:a16="http://schemas.microsoft.com/office/drawing/2014/main" id="{EE2CF05C-E5BA-4599-9653-7DEA3499D280}"/>
              </a:ext>
            </a:extLst>
          </p:cNvPr>
          <p:cNvPicPr>
            <a:picLocks noGrp="1" noChangeAspect="1"/>
          </p:cNvPicPr>
          <p:nvPr>
            <p:ph sz="quarter" idx="18"/>
          </p:nvPr>
        </p:nvPicPr>
        <p:blipFill>
          <a:blip r:embed="rId4"/>
          <a:stretch>
            <a:fillRect/>
          </a:stretch>
        </p:blipFill>
        <p:spPr>
          <a:xfrm>
            <a:off x="4444043" y="2648909"/>
            <a:ext cx="3303914" cy="1560182"/>
          </a:xfrm>
        </p:spPr>
      </p:pic>
      <p:pic>
        <p:nvPicPr>
          <p:cNvPr id="14" name="Content Placeholder 13" descr="A picture containing clipart&#10;&#10;Description automatically generated">
            <a:extLst>
              <a:ext uri="{FF2B5EF4-FFF2-40B4-BE49-F238E27FC236}">
                <a16:creationId xmlns:a16="http://schemas.microsoft.com/office/drawing/2014/main" id="{ADE06965-B36A-4141-AAFC-A841D6EEDE65}"/>
              </a:ext>
            </a:extLst>
          </p:cNvPr>
          <p:cNvPicPr>
            <a:picLocks noGrp="1" noChangeAspect="1"/>
          </p:cNvPicPr>
          <p:nvPr>
            <p:ph sz="quarter" idx="19"/>
          </p:nvPr>
        </p:nvPicPr>
        <p:blipFill>
          <a:blip r:embed="rId5"/>
          <a:stretch>
            <a:fillRect/>
          </a:stretch>
        </p:blipFill>
        <p:spPr>
          <a:xfrm>
            <a:off x="8144083" y="2839733"/>
            <a:ext cx="3521505" cy="845162"/>
          </a:xfrm>
        </p:spPr>
      </p:pic>
      <p:sp>
        <p:nvSpPr>
          <p:cNvPr id="8" name="Text Placeholder 7">
            <a:extLst>
              <a:ext uri="{FF2B5EF4-FFF2-40B4-BE49-F238E27FC236}">
                <a16:creationId xmlns:a16="http://schemas.microsoft.com/office/drawing/2014/main" id="{E87CACE8-D27D-4D37-BB62-FC02EF190CCC}"/>
              </a:ext>
            </a:extLst>
          </p:cNvPr>
          <p:cNvSpPr>
            <a:spLocks noGrp="1"/>
          </p:cNvSpPr>
          <p:nvPr>
            <p:ph type="body" sz="quarter" idx="20"/>
          </p:nvPr>
        </p:nvSpPr>
        <p:spPr>
          <a:xfrm>
            <a:off x="4303151" y="4927922"/>
            <a:ext cx="3618381" cy="213007"/>
          </a:xfrm>
        </p:spPr>
        <p:txBody>
          <a:bodyPr/>
          <a:lstStyle/>
          <a:p>
            <a:pPr algn="ctr"/>
            <a:r>
              <a:rPr lang="en-GB" dirty="0" err="1"/>
              <a:t>Hafslund</a:t>
            </a:r>
            <a:r>
              <a:rPr lang="en-GB" dirty="0"/>
              <a:t> Nett</a:t>
            </a:r>
          </a:p>
        </p:txBody>
      </p:sp>
    </p:spTree>
    <p:extLst>
      <p:ext uri="{BB962C8B-B14F-4D97-AF65-F5344CB8AC3E}">
        <p14:creationId xmlns:p14="http://schemas.microsoft.com/office/powerpoint/2010/main" val="10543273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333494"/>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Simplify Kubernetes management, deployment, and operations (AKS)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hlinkClick r:id="rId4"/>
              </a:rPr>
              <a:t>Learn more about Kubernetes on Windows</a:t>
            </a: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02D92C-37D9-46E8-9517-43187E4555AE}"/>
              </a:ext>
            </a:extLst>
          </p:cNvPr>
          <p:cNvSpPr>
            <a:spLocks noGrp="1"/>
          </p:cNvSpPr>
          <p:nvPr>
            <p:ph type="title"/>
          </p:nvPr>
        </p:nvSpPr>
        <p:spPr/>
        <p:txBody>
          <a:bodyPr/>
          <a:lstStyle/>
          <a:p>
            <a:r>
              <a:rPr lang="en-GB" dirty="0"/>
              <a:t>Features of Kubernetes</a:t>
            </a:r>
          </a:p>
        </p:txBody>
      </p:sp>
      <p:sp>
        <p:nvSpPr>
          <p:cNvPr id="3" name="Marcador de pie de página 2">
            <a:extLst>
              <a:ext uri="{FF2B5EF4-FFF2-40B4-BE49-F238E27FC236}">
                <a16:creationId xmlns:a16="http://schemas.microsoft.com/office/drawing/2014/main" id="{E841649A-0606-47C1-9A34-666D7B3BE2F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graphicFrame>
        <p:nvGraphicFramePr>
          <p:cNvPr id="5" name="Objeto 4">
            <a:extLst>
              <a:ext uri="{FF2B5EF4-FFF2-40B4-BE49-F238E27FC236}">
                <a16:creationId xmlns:a16="http://schemas.microsoft.com/office/drawing/2014/main" id="{A445EA7A-5608-4117-9B4D-B6BCAC74EF3C}"/>
              </a:ext>
            </a:extLst>
          </p:cNvPr>
          <p:cNvGraphicFramePr>
            <a:graphicFrameLocks noChangeAspect="1"/>
          </p:cNvGraphicFramePr>
          <p:nvPr>
            <p:extLst>
              <p:ext uri="{D42A27DB-BD31-4B8C-83A1-F6EECF244321}">
                <p14:modId xmlns:p14="http://schemas.microsoft.com/office/powerpoint/2010/main" val="1007273551"/>
              </p:ext>
            </p:extLst>
          </p:nvPr>
        </p:nvGraphicFramePr>
        <p:xfrm>
          <a:off x="455995" y="1235075"/>
          <a:ext cx="3187700" cy="1168400"/>
        </p:xfrm>
        <a:graphic>
          <a:graphicData uri="http://schemas.openxmlformats.org/presentationml/2006/ole">
            <mc:AlternateContent xmlns:mc="http://schemas.openxmlformats.org/markup-compatibility/2006">
              <mc:Choice xmlns:v="urn:schemas-microsoft-com:vml" Requires="v">
                <p:oleObj spid="_x0000_s1098" name="Image" r:id="rId4" imgW="3187080" imgH="1168200" progId="Photoshop.Image.13">
                  <p:embed/>
                </p:oleObj>
              </mc:Choice>
              <mc:Fallback>
                <p:oleObj name="Image" r:id="rId4" imgW="3187080" imgH="1168200" progId="Photoshop.Image.13">
                  <p:embed/>
                  <p:pic>
                    <p:nvPicPr>
                      <p:cNvPr id="0" name=""/>
                      <p:cNvPicPr/>
                      <p:nvPr/>
                    </p:nvPicPr>
                    <p:blipFill>
                      <a:blip r:embed="rId5"/>
                      <a:stretch>
                        <a:fillRect/>
                      </a:stretch>
                    </p:blipFill>
                    <p:spPr>
                      <a:xfrm>
                        <a:off x="455995" y="1235075"/>
                        <a:ext cx="3187700" cy="1168400"/>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19253D02-9E9E-47FF-8A7B-FA894F568231}"/>
              </a:ext>
            </a:extLst>
          </p:cNvPr>
          <p:cNvGraphicFramePr>
            <a:graphicFrameLocks noChangeAspect="1"/>
          </p:cNvGraphicFramePr>
          <p:nvPr>
            <p:extLst>
              <p:ext uri="{D42A27DB-BD31-4B8C-83A1-F6EECF244321}">
                <p14:modId xmlns:p14="http://schemas.microsoft.com/office/powerpoint/2010/main" val="1565754281"/>
              </p:ext>
            </p:extLst>
          </p:nvPr>
        </p:nvGraphicFramePr>
        <p:xfrm>
          <a:off x="4389438" y="1819275"/>
          <a:ext cx="3187700" cy="1168400"/>
        </p:xfrm>
        <a:graphic>
          <a:graphicData uri="http://schemas.openxmlformats.org/presentationml/2006/ole">
            <mc:AlternateContent xmlns:mc="http://schemas.openxmlformats.org/markup-compatibility/2006">
              <mc:Choice xmlns:v="urn:schemas-microsoft-com:vml" Requires="v">
                <p:oleObj spid="_x0000_s1099" name="Image" r:id="rId6" imgW="3187080" imgH="1168200" progId="Photoshop.Image.13">
                  <p:embed/>
                </p:oleObj>
              </mc:Choice>
              <mc:Fallback>
                <p:oleObj name="Image" r:id="rId6" imgW="3187080" imgH="1168200" progId="Photoshop.Image.13">
                  <p:embed/>
                  <p:pic>
                    <p:nvPicPr>
                      <p:cNvPr id="0" name=""/>
                      <p:cNvPicPr/>
                      <p:nvPr/>
                    </p:nvPicPr>
                    <p:blipFill>
                      <a:blip r:embed="rId7"/>
                      <a:stretch>
                        <a:fillRect/>
                      </a:stretch>
                    </p:blipFill>
                    <p:spPr>
                      <a:xfrm>
                        <a:off x="4389438" y="1819275"/>
                        <a:ext cx="3187700" cy="11684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CD284ECA-EF0B-4617-A5C0-53D63D44DEEE}"/>
              </a:ext>
            </a:extLst>
          </p:cNvPr>
          <p:cNvGraphicFramePr>
            <a:graphicFrameLocks noChangeAspect="1"/>
          </p:cNvGraphicFramePr>
          <p:nvPr>
            <p:extLst>
              <p:ext uri="{D42A27DB-BD31-4B8C-83A1-F6EECF244321}">
                <p14:modId xmlns:p14="http://schemas.microsoft.com/office/powerpoint/2010/main" val="4125143138"/>
              </p:ext>
            </p:extLst>
          </p:nvPr>
        </p:nvGraphicFramePr>
        <p:xfrm>
          <a:off x="8302625" y="1235075"/>
          <a:ext cx="3187700" cy="1168400"/>
        </p:xfrm>
        <a:graphic>
          <a:graphicData uri="http://schemas.openxmlformats.org/presentationml/2006/ole">
            <mc:AlternateContent xmlns:mc="http://schemas.openxmlformats.org/markup-compatibility/2006">
              <mc:Choice xmlns:v="urn:schemas-microsoft-com:vml" Requires="v">
                <p:oleObj spid="_x0000_s1100" name="Image" r:id="rId8" imgW="3187080" imgH="1168200" progId="Photoshop.Image.13">
                  <p:embed/>
                </p:oleObj>
              </mc:Choice>
              <mc:Fallback>
                <p:oleObj name="Image" r:id="rId8" imgW="3187080" imgH="1168200" progId="Photoshop.Image.13">
                  <p:embed/>
                  <p:pic>
                    <p:nvPicPr>
                      <p:cNvPr id="0" name=""/>
                      <p:cNvPicPr/>
                      <p:nvPr/>
                    </p:nvPicPr>
                    <p:blipFill>
                      <a:blip r:embed="rId9"/>
                      <a:stretch>
                        <a:fillRect/>
                      </a:stretch>
                    </p:blipFill>
                    <p:spPr>
                      <a:xfrm>
                        <a:off x="8302625" y="1235075"/>
                        <a:ext cx="3187700" cy="1168400"/>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C3FF9826-95E5-4E9A-B1C1-6DA5C24EB127}"/>
              </a:ext>
            </a:extLst>
          </p:cNvPr>
          <p:cNvGraphicFramePr>
            <a:graphicFrameLocks noChangeAspect="1"/>
          </p:cNvGraphicFramePr>
          <p:nvPr>
            <p:extLst>
              <p:ext uri="{D42A27DB-BD31-4B8C-83A1-F6EECF244321}">
                <p14:modId xmlns:p14="http://schemas.microsoft.com/office/powerpoint/2010/main" val="2373054436"/>
              </p:ext>
            </p:extLst>
          </p:nvPr>
        </p:nvGraphicFramePr>
        <p:xfrm>
          <a:off x="429611" y="3286126"/>
          <a:ext cx="3187700" cy="1168400"/>
        </p:xfrm>
        <a:graphic>
          <a:graphicData uri="http://schemas.openxmlformats.org/presentationml/2006/ole">
            <mc:AlternateContent xmlns:mc="http://schemas.openxmlformats.org/markup-compatibility/2006">
              <mc:Choice xmlns:v="urn:schemas-microsoft-com:vml" Requires="v">
                <p:oleObj spid="_x0000_s1101" name="Image" r:id="rId10" imgW="3187080" imgH="1168200" progId="Photoshop.Image.13">
                  <p:embed/>
                </p:oleObj>
              </mc:Choice>
              <mc:Fallback>
                <p:oleObj name="Image" r:id="rId10" imgW="3187080" imgH="1168200" progId="Photoshop.Image.13">
                  <p:embed/>
                  <p:pic>
                    <p:nvPicPr>
                      <p:cNvPr id="0" name=""/>
                      <p:cNvPicPr/>
                      <p:nvPr/>
                    </p:nvPicPr>
                    <p:blipFill>
                      <a:blip r:embed="rId11"/>
                      <a:stretch>
                        <a:fillRect/>
                      </a:stretch>
                    </p:blipFill>
                    <p:spPr>
                      <a:xfrm>
                        <a:off x="429611" y="3286126"/>
                        <a:ext cx="3187700" cy="1168400"/>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6415DA66-7723-43CE-9A3A-9A9ED5EA9E13}"/>
              </a:ext>
            </a:extLst>
          </p:cNvPr>
          <p:cNvGraphicFramePr>
            <a:graphicFrameLocks noChangeAspect="1"/>
          </p:cNvGraphicFramePr>
          <p:nvPr>
            <p:extLst>
              <p:ext uri="{D42A27DB-BD31-4B8C-83A1-F6EECF244321}">
                <p14:modId xmlns:p14="http://schemas.microsoft.com/office/powerpoint/2010/main" val="4149432866"/>
              </p:ext>
            </p:extLst>
          </p:nvPr>
        </p:nvGraphicFramePr>
        <p:xfrm>
          <a:off x="8302625" y="3401119"/>
          <a:ext cx="3187700" cy="1168400"/>
        </p:xfrm>
        <a:graphic>
          <a:graphicData uri="http://schemas.openxmlformats.org/presentationml/2006/ole">
            <mc:AlternateContent xmlns:mc="http://schemas.openxmlformats.org/markup-compatibility/2006">
              <mc:Choice xmlns:v="urn:schemas-microsoft-com:vml" Requires="v">
                <p:oleObj spid="_x0000_s1102" name="Image" r:id="rId12" imgW="3187080" imgH="1168200" progId="Photoshop.Image.13">
                  <p:embed/>
                </p:oleObj>
              </mc:Choice>
              <mc:Fallback>
                <p:oleObj name="Image" r:id="rId12" imgW="3187080" imgH="1168200" progId="Photoshop.Image.13">
                  <p:embed/>
                  <p:pic>
                    <p:nvPicPr>
                      <p:cNvPr id="0" name=""/>
                      <p:cNvPicPr/>
                      <p:nvPr/>
                    </p:nvPicPr>
                    <p:blipFill>
                      <a:blip r:embed="rId13"/>
                      <a:stretch>
                        <a:fillRect/>
                      </a:stretch>
                    </p:blipFill>
                    <p:spPr>
                      <a:xfrm>
                        <a:off x="8302625" y="3401119"/>
                        <a:ext cx="3187700" cy="1168400"/>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A099625A-1597-4E8F-8903-6695D1541534}"/>
              </a:ext>
            </a:extLst>
          </p:cNvPr>
          <p:cNvGraphicFramePr>
            <a:graphicFrameLocks noChangeAspect="1"/>
          </p:cNvGraphicFramePr>
          <p:nvPr>
            <p:extLst>
              <p:ext uri="{D42A27DB-BD31-4B8C-83A1-F6EECF244321}">
                <p14:modId xmlns:p14="http://schemas.microsoft.com/office/powerpoint/2010/main" val="4111150237"/>
              </p:ext>
            </p:extLst>
          </p:nvPr>
        </p:nvGraphicFramePr>
        <p:xfrm>
          <a:off x="4389438" y="3901884"/>
          <a:ext cx="3187700" cy="1168400"/>
        </p:xfrm>
        <a:graphic>
          <a:graphicData uri="http://schemas.openxmlformats.org/presentationml/2006/ole">
            <mc:AlternateContent xmlns:mc="http://schemas.openxmlformats.org/markup-compatibility/2006">
              <mc:Choice xmlns:v="urn:schemas-microsoft-com:vml" Requires="v">
                <p:oleObj spid="_x0000_s1103" name="Image" r:id="rId14" imgW="3187080" imgH="1168200" progId="Photoshop.Image.13">
                  <p:embed/>
                </p:oleObj>
              </mc:Choice>
              <mc:Fallback>
                <p:oleObj name="Image" r:id="rId14" imgW="3187080" imgH="1168200" progId="Photoshop.Image.13">
                  <p:embed/>
                  <p:pic>
                    <p:nvPicPr>
                      <p:cNvPr id="0" name=""/>
                      <p:cNvPicPr/>
                      <p:nvPr/>
                    </p:nvPicPr>
                    <p:blipFill>
                      <a:blip r:embed="rId15"/>
                      <a:stretch>
                        <a:fillRect/>
                      </a:stretch>
                    </p:blipFill>
                    <p:spPr>
                      <a:xfrm>
                        <a:off x="4389438" y="3901884"/>
                        <a:ext cx="3187700" cy="1168400"/>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7FE1EF58-D571-4B13-A383-6F051DDFA96F}"/>
              </a:ext>
            </a:extLst>
          </p:cNvPr>
          <p:cNvGraphicFramePr>
            <a:graphicFrameLocks noChangeAspect="1"/>
          </p:cNvGraphicFramePr>
          <p:nvPr>
            <p:extLst>
              <p:ext uri="{D42A27DB-BD31-4B8C-83A1-F6EECF244321}">
                <p14:modId xmlns:p14="http://schemas.microsoft.com/office/powerpoint/2010/main" val="4189629786"/>
              </p:ext>
            </p:extLst>
          </p:nvPr>
        </p:nvGraphicFramePr>
        <p:xfrm>
          <a:off x="476251" y="4989797"/>
          <a:ext cx="3187700" cy="1168400"/>
        </p:xfrm>
        <a:graphic>
          <a:graphicData uri="http://schemas.openxmlformats.org/presentationml/2006/ole">
            <mc:AlternateContent xmlns:mc="http://schemas.openxmlformats.org/markup-compatibility/2006">
              <mc:Choice xmlns:v="urn:schemas-microsoft-com:vml" Requires="v">
                <p:oleObj spid="_x0000_s1104" name="Image" r:id="rId16" imgW="3187080" imgH="1168200" progId="Photoshop.Image.13">
                  <p:embed/>
                </p:oleObj>
              </mc:Choice>
              <mc:Fallback>
                <p:oleObj name="Image" r:id="rId16" imgW="3187080" imgH="1168200" progId="Photoshop.Image.13">
                  <p:embed/>
                  <p:pic>
                    <p:nvPicPr>
                      <p:cNvPr id="0" name=""/>
                      <p:cNvPicPr/>
                      <p:nvPr/>
                    </p:nvPicPr>
                    <p:blipFill>
                      <a:blip r:embed="rId17"/>
                      <a:stretch>
                        <a:fillRect/>
                      </a:stretch>
                    </p:blipFill>
                    <p:spPr>
                      <a:xfrm>
                        <a:off x="476251" y="4989797"/>
                        <a:ext cx="3187700" cy="1168400"/>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D888AE9A-040D-438D-BDBD-FEF5D2E601FC}"/>
              </a:ext>
            </a:extLst>
          </p:cNvPr>
          <p:cNvGraphicFramePr>
            <a:graphicFrameLocks noChangeAspect="1"/>
          </p:cNvGraphicFramePr>
          <p:nvPr>
            <p:extLst>
              <p:ext uri="{D42A27DB-BD31-4B8C-83A1-F6EECF244321}">
                <p14:modId xmlns:p14="http://schemas.microsoft.com/office/powerpoint/2010/main" val="1229682371"/>
              </p:ext>
            </p:extLst>
          </p:nvPr>
        </p:nvGraphicFramePr>
        <p:xfrm>
          <a:off x="8210550" y="4989797"/>
          <a:ext cx="3187700" cy="1168400"/>
        </p:xfrm>
        <a:graphic>
          <a:graphicData uri="http://schemas.openxmlformats.org/presentationml/2006/ole">
            <mc:AlternateContent xmlns:mc="http://schemas.openxmlformats.org/markup-compatibility/2006">
              <mc:Choice xmlns:v="urn:schemas-microsoft-com:vml" Requires="v">
                <p:oleObj spid="_x0000_s1105" name="Image" r:id="rId18" imgW="3187080" imgH="1168200" progId="Photoshop.Image.13">
                  <p:embed/>
                </p:oleObj>
              </mc:Choice>
              <mc:Fallback>
                <p:oleObj name="Image" r:id="rId18" imgW="3187080" imgH="1168200" progId="Photoshop.Image.13">
                  <p:embed/>
                  <p:pic>
                    <p:nvPicPr>
                      <p:cNvPr id="0" name=""/>
                      <p:cNvPicPr/>
                      <p:nvPr/>
                    </p:nvPicPr>
                    <p:blipFill>
                      <a:blip r:embed="rId19"/>
                      <a:stretch>
                        <a:fillRect/>
                      </a:stretch>
                    </p:blipFill>
                    <p:spPr>
                      <a:xfrm>
                        <a:off x="8210550" y="4989797"/>
                        <a:ext cx="3187700" cy="1168400"/>
                      </a:xfrm>
                      <a:prstGeom prst="rect">
                        <a:avLst/>
                      </a:prstGeom>
                    </p:spPr>
                  </p:pic>
                </p:oleObj>
              </mc:Fallback>
            </mc:AlternateContent>
          </a:graphicData>
        </a:graphic>
      </p:graphicFrame>
    </p:spTree>
    <p:extLst>
      <p:ext uri="{BB962C8B-B14F-4D97-AF65-F5344CB8AC3E}">
        <p14:creationId xmlns:p14="http://schemas.microsoft.com/office/powerpoint/2010/main" val="35937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What is and What is not Kubernetes?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bg1"/>
                  </a:solidFill>
                  <a:latin typeface="Segoe UI" charset="0"/>
                  <a:ea typeface="Segoe UI" charset="0"/>
                  <a:cs typeface="Segoe UI" charset="0"/>
                </a:rPr>
                <a:t>?</a:t>
              </a:r>
              <a:endParaRPr lang="en-US" sz="1400" dirty="0">
                <a:solidFill>
                  <a:schemeClr val="bg1"/>
                </a:solidFill>
                <a:latin typeface="Segoe UI" charset="0"/>
                <a:ea typeface="Segoe UI" charset="0"/>
                <a:cs typeface="Segoe UI" charset="0"/>
              </a:endParaRPr>
            </a:p>
          </p:txBody>
        </p:sp>
      </p:grpSp>
    </p:spTree>
    <p:extLst>
      <p:ext uri="{BB962C8B-B14F-4D97-AF65-F5344CB8AC3E}">
        <p14:creationId xmlns:p14="http://schemas.microsoft.com/office/powerpoint/2010/main" val="3069673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B4F61-9503-44B0-931B-5D7E3F007AC2}"/>
              </a:ext>
            </a:extLst>
          </p:cNvPr>
          <p:cNvSpPr>
            <a:spLocks noGrp="1"/>
          </p:cNvSpPr>
          <p:nvPr>
            <p:ph type="title"/>
          </p:nvPr>
        </p:nvSpPr>
        <p:spPr/>
        <p:txBody>
          <a:bodyPr/>
          <a:lstStyle/>
          <a:p>
            <a:r>
              <a:rPr lang="en-GB" dirty="0"/>
              <a:t>What is Kubernetes?</a:t>
            </a:r>
          </a:p>
        </p:txBody>
      </p:sp>
      <p:sp>
        <p:nvSpPr>
          <p:cNvPr id="3" name="Marcador de texto 2">
            <a:extLst>
              <a:ext uri="{FF2B5EF4-FFF2-40B4-BE49-F238E27FC236}">
                <a16:creationId xmlns:a16="http://schemas.microsoft.com/office/drawing/2014/main" id="{47BB8F91-19A8-4D8C-BA12-2A1427C2E6D9}"/>
              </a:ext>
            </a:extLst>
          </p:cNvPr>
          <p:cNvSpPr>
            <a:spLocks noGrp="1"/>
          </p:cNvSpPr>
          <p:nvPr>
            <p:ph type="body" sz="quarter" idx="10"/>
          </p:nvPr>
        </p:nvSpPr>
        <p:spPr>
          <a:xfrm>
            <a:off x="584200" y="1435497"/>
            <a:ext cx="11018520" cy="2357184"/>
          </a:xfrm>
        </p:spPr>
        <p:txBody>
          <a:bodyPr/>
          <a:lstStyle/>
          <a:p>
            <a:pPr marL="342900" indent="-342900">
              <a:buFont typeface="Arial" panose="020B0604020202020204" pitchFamily="34" charset="0"/>
              <a:buChar char="•"/>
            </a:pPr>
            <a:r>
              <a:rPr lang="en-GB" dirty="0"/>
              <a:t>Kubernetes (K8s) is an open source project that was released by Google in June, 2014.</a:t>
            </a:r>
          </a:p>
          <a:p>
            <a:pPr marL="342900" indent="-342900">
              <a:buFont typeface="Arial" panose="020B0604020202020204" pitchFamily="34" charset="0"/>
              <a:buChar char="•"/>
            </a:pPr>
            <a:r>
              <a:rPr lang="en-GB" dirty="0"/>
              <a:t>Kubernetes is an orchestration framework for Docker containers which helps expose containers as services to the outside world</a:t>
            </a:r>
          </a:p>
          <a:p>
            <a:pPr marL="342900" indent="-342900">
              <a:buFont typeface="Arial" panose="020B0604020202020204" pitchFamily="34" charset="0"/>
              <a:buChar char="•"/>
            </a:pPr>
            <a:r>
              <a:rPr lang="en-GB" dirty="0"/>
              <a:t>It is a multi-container management solution.</a:t>
            </a:r>
          </a:p>
          <a:p>
            <a:endParaRPr lang="en-GB" dirty="0"/>
          </a:p>
        </p:txBody>
      </p:sp>
    </p:spTree>
    <p:extLst>
      <p:ext uri="{BB962C8B-B14F-4D97-AF65-F5344CB8AC3E}">
        <p14:creationId xmlns:p14="http://schemas.microsoft.com/office/powerpoint/2010/main" val="35251617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455996" y="1783080"/>
            <a:ext cx="312655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455995" y="2909854"/>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455995" y="3790406"/>
            <a:ext cx="3505224"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Worker nodes support communication between containers</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455996" y="4670958"/>
            <a:ext cx="296386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92100" marR="0" lvl="0" indent="-2921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Worker nodes support communication from</a:t>
            </a:r>
            <a:b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the Internet</a:t>
            </a:r>
          </a:p>
        </p:txBody>
      </p:sp>
      <p:sp>
        <p:nvSpPr>
          <p:cNvPr id="2" name="Title 1">
            <a:extLst>
              <a:ext uri="{FF2B5EF4-FFF2-40B4-BE49-F238E27FC236}">
                <a16:creationId xmlns:a16="http://schemas.microsoft.com/office/drawing/2014/main" id="{6F3799AD-3070-4954-AF64-629508D56EB6}"/>
              </a:ext>
            </a:extLst>
          </p:cNvPr>
          <p:cNvSpPr>
            <a:spLocks noGrp="1"/>
          </p:cNvSpPr>
          <p:nvPr>
            <p:ph type="title"/>
          </p:nvPr>
        </p:nvSpPr>
        <p:spPr>
          <a:xfrm>
            <a:off x="455995" y="620428"/>
            <a:ext cx="11306469" cy="403137"/>
          </a:xfrm>
        </p:spPr>
        <p:txBody>
          <a:bodyPr/>
          <a:lstStyle/>
          <a:p>
            <a:r>
              <a:rPr lang="en-US" dirty="0">
                <a:gradFill>
                  <a:gsLst>
                    <a:gs pos="0">
                      <a:schemeClr val="tx1"/>
                    </a:gs>
                    <a:gs pos="100000">
                      <a:schemeClr val="tx1"/>
                    </a:gs>
                  </a:gsLst>
                  <a:lin ang="5400000" scaled="1"/>
                </a:gradFill>
              </a:rPr>
              <a:t>How Kubernetes works?</a:t>
            </a:r>
          </a:p>
        </p:txBody>
      </p:sp>
    </p:spTree>
    <p:extLst>
      <p:ext uri="{BB962C8B-B14F-4D97-AF65-F5344CB8AC3E}">
        <p14:creationId xmlns:p14="http://schemas.microsoft.com/office/powerpoint/2010/main" val="140640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75"/>
                                        </p:tgtEl>
                                        <p:attrNameLst>
                                          <p:attrName>style.visibility</p:attrName>
                                        </p:attrNameLst>
                                      </p:cBhvr>
                                      <p:to>
                                        <p:strVal val="visible"/>
                                      </p:to>
                                    </p:set>
                                    <p:anim calcmode="lin" valueType="num">
                                      <p:cBhvr>
                                        <p:cTn id="68" dur="500" fill="hold"/>
                                        <p:tgtEl>
                                          <p:spTgt spid="275"/>
                                        </p:tgtEl>
                                        <p:attrNameLst>
                                          <p:attrName>ppt_w</p:attrName>
                                        </p:attrNameLst>
                                      </p:cBhvr>
                                      <p:tavLst>
                                        <p:tav tm="0">
                                          <p:val>
                                            <p:fltVal val="0"/>
                                          </p:val>
                                        </p:tav>
                                        <p:tav tm="100000">
                                          <p:val>
                                            <p:strVal val="#ppt_w"/>
                                          </p:val>
                                        </p:tav>
                                      </p:tavLst>
                                    </p:anim>
                                    <p:anim calcmode="lin" valueType="num">
                                      <p:cBhvr>
                                        <p:cTn id="69" dur="500" fill="hold"/>
                                        <p:tgtEl>
                                          <p:spTgt spid="275"/>
                                        </p:tgtEl>
                                        <p:attrNameLst>
                                          <p:attrName>ppt_h</p:attrName>
                                        </p:attrNameLst>
                                      </p:cBhvr>
                                      <p:tavLst>
                                        <p:tav tm="0">
                                          <p:val>
                                            <p:fltVal val="0"/>
                                          </p:val>
                                        </p:tav>
                                        <p:tav tm="100000">
                                          <p:val>
                                            <p:strVal val="#ppt_h"/>
                                          </p:val>
                                        </p:tav>
                                      </p:tavLst>
                                    </p:anim>
                                    <p:animEffect transition="in" filter="fade">
                                      <p:cBhvr>
                                        <p:cTn id="70" dur="500"/>
                                        <p:tgtEl>
                                          <p:spTgt spid="27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28"/>
                                        </p:tgtEl>
                                        <p:attrNameLst>
                                          <p:attrName>style.visibility</p:attrName>
                                        </p:attrNameLst>
                                      </p:cBhvr>
                                      <p:to>
                                        <p:strVal val="visible"/>
                                      </p:to>
                                    </p:set>
                                    <p:anim calcmode="lin" valueType="num">
                                      <p:cBhvr>
                                        <p:cTn id="73" dur="500" fill="hold"/>
                                        <p:tgtEl>
                                          <p:spTgt spid="328"/>
                                        </p:tgtEl>
                                        <p:attrNameLst>
                                          <p:attrName>ppt_w</p:attrName>
                                        </p:attrNameLst>
                                      </p:cBhvr>
                                      <p:tavLst>
                                        <p:tav tm="0">
                                          <p:val>
                                            <p:fltVal val="0"/>
                                          </p:val>
                                        </p:tav>
                                        <p:tav tm="100000">
                                          <p:val>
                                            <p:strVal val="#ppt_w"/>
                                          </p:val>
                                        </p:tav>
                                      </p:tavLst>
                                    </p:anim>
                                    <p:anim calcmode="lin" valueType="num">
                                      <p:cBhvr>
                                        <p:cTn id="74" dur="500" fill="hold"/>
                                        <p:tgtEl>
                                          <p:spTgt spid="328"/>
                                        </p:tgtEl>
                                        <p:attrNameLst>
                                          <p:attrName>ppt_h</p:attrName>
                                        </p:attrNameLst>
                                      </p:cBhvr>
                                      <p:tavLst>
                                        <p:tav tm="0">
                                          <p:val>
                                            <p:fltVal val="0"/>
                                          </p:val>
                                        </p:tav>
                                        <p:tav tm="100000">
                                          <p:val>
                                            <p:strVal val="#ppt_h"/>
                                          </p:val>
                                        </p:tav>
                                      </p:tavLst>
                                    </p:anim>
                                    <p:animEffect transition="in" filter="fade">
                                      <p:cBhvr>
                                        <p:cTn id="75" dur="500"/>
                                        <p:tgtEl>
                                          <p:spTgt spid="328"/>
                                        </p:tgtEl>
                                      </p:cBhvr>
                                    </p:animEffect>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276"/>
                                        </p:tgtEl>
                                        <p:attrNameLst>
                                          <p:attrName>style.visibility</p:attrName>
                                        </p:attrNameLst>
                                      </p:cBhvr>
                                      <p:to>
                                        <p:strVal val="visible"/>
                                      </p:to>
                                    </p:set>
                                    <p:animEffect transition="in" filter="fade">
                                      <p:cBhvr>
                                        <p:cTn id="79" dur="500"/>
                                        <p:tgtEl>
                                          <p:spTgt spid="27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1"/>
                                        </p:tgtEl>
                                        <p:attrNameLst>
                                          <p:attrName>style.visibility</p:attrName>
                                        </p:attrNameLst>
                                      </p:cBhvr>
                                      <p:to>
                                        <p:strVal val="visible"/>
                                      </p:to>
                                    </p:set>
                                    <p:animEffect transition="in" filter="fade">
                                      <p:cBhvr>
                                        <p:cTn id="82" dur="500"/>
                                        <p:tgtEl>
                                          <p:spTgt spid="331"/>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278"/>
                                        </p:tgtEl>
                                        <p:attrNameLst>
                                          <p:attrName>style.visibility</p:attrName>
                                        </p:attrNameLst>
                                      </p:cBhvr>
                                      <p:to>
                                        <p:strVal val="visible"/>
                                      </p:to>
                                    </p:set>
                                    <p:animEffect transition="in" filter="fade">
                                      <p:cBhvr>
                                        <p:cTn id="86" dur="500"/>
                                        <p:tgtEl>
                                          <p:spTgt spid="278"/>
                                        </p:tgtEl>
                                      </p:cBhvr>
                                    </p:animEffect>
                                  </p:childTnLst>
                                </p:cTn>
                              </p:par>
                              <p:par>
                                <p:cTn id="87" presetID="10" presetClass="entr" presetSubtype="0"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par>
                                <p:cTn id="90" presetID="10" presetClass="entr" presetSubtype="0"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10" presetClass="entr" presetSubtype="0" fill="hold" nodeType="withEffect">
                                  <p:stCondLst>
                                    <p:cond delay="0"/>
                                  </p:stCondLst>
                                  <p:childTnLst>
                                    <p:set>
                                      <p:cBhvr>
                                        <p:cTn id="94" dur="1" fill="hold">
                                          <p:stCondLst>
                                            <p:cond delay="0"/>
                                          </p:stCondLst>
                                        </p:cTn>
                                        <p:tgtEl>
                                          <p:spTgt spid="363"/>
                                        </p:tgtEl>
                                        <p:attrNameLst>
                                          <p:attrName>style.visibility</p:attrName>
                                        </p:attrNameLst>
                                      </p:cBhvr>
                                      <p:to>
                                        <p:strVal val="visible"/>
                                      </p:to>
                                    </p:set>
                                    <p:animEffect transition="in" filter="fade">
                                      <p:cBhvr>
                                        <p:cTn id="95" dur="500"/>
                                        <p:tgtEl>
                                          <p:spTgt spid="36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28"/>
                                        </p:tgtEl>
                                        <p:attrNameLst>
                                          <p:attrName>style.visibility</p:attrName>
                                        </p:attrNameLst>
                                      </p:cBhvr>
                                      <p:to>
                                        <p:strVal val="visible"/>
                                      </p:to>
                                    </p:set>
                                    <p:animEffect transition="in" filter="fade">
                                      <p:cBhvr>
                                        <p:cTn id="100" dur="500"/>
                                        <p:tgtEl>
                                          <p:spTgt spid="128"/>
                                        </p:tgtEl>
                                      </p:cBhvr>
                                    </p:animEffect>
                                  </p:childTnLst>
                                </p:cTn>
                              </p:par>
                              <p:par>
                                <p:cTn id="101" presetID="10" presetClass="entr" presetSubtype="0" fill="hold" nodeType="withEffect">
                                  <p:stCondLst>
                                    <p:cond delay="0"/>
                                  </p:stCondLst>
                                  <p:childTnLst>
                                    <p:set>
                                      <p:cBhvr>
                                        <p:cTn id="102" dur="1" fill="hold">
                                          <p:stCondLst>
                                            <p:cond delay="0"/>
                                          </p:stCondLst>
                                        </p:cTn>
                                        <p:tgtEl>
                                          <p:spTgt spid="222"/>
                                        </p:tgtEl>
                                        <p:attrNameLst>
                                          <p:attrName>style.visibility</p:attrName>
                                        </p:attrNameLst>
                                      </p:cBhvr>
                                      <p:to>
                                        <p:strVal val="visible"/>
                                      </p:to>
                                    </p:set>
                                    <p:animEffect transition="in" filter="fade">
                                      <p:cBhvr>
                                        <p:cTn id="103" dur="500"/>
                                        <p:tgtEl>
                                          <p:spTgt spid="222"/>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371"/>
                                        </p:tgtEl>
                                        <p:attrNameLst>
                                          <p:attrName>style.visibility</p:attrName>
                                        </p:attrNameLst>
                                      </p:cBhvr>
                                      <p:to>
                                        <p:strVal val="visible"/>
                                      </p:to>
                                    </p:set>
                                    <p:animEffect transition="in" filter="wipe(up)">
                                      <p:cBhvr>
                                        <p:cTn id="107" dur="500"/>
                                        <p:tgtEl>
                                          <p:spTgt spid="371"/>
                                        </p:tgtEl>
                                      </p:cBhvr>
                                    </p:animEffect>
                                  </p:childTnLst>
                                </p:cTn>
                              </p:par>
                            </p:childTnLst>
                          </p:cTn>
                        </p:par>
                        <p:par>
                          <p:cTn id="108" fill="hold">
                            <p:stCondLst>
                              <p:cond delay="10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par>
                                <p:cTn id="112" presetID="10" presetClass="entr" presetSubtype="0" fill="hold"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232"/>
                                        </p:tgtEl>
                                        <p:attrNameLst>
                                          <p:attrName>style.visibility</p:attrName>
                                        </p:attrNameLst>
                                      </p:cBhvr>
                                      <p:to>
                                        <p:strVal val="visible"/>
                                      </p:to>
                                    </p:set>
                                    <p:animEffect transition="in" filter="wipe(up)">
                                      <p:cBhvr>
                                        <p:cTn id="118" dur="500"/>
                                        <p:tgtEl>
                                          <p:spTgt spid="232"/>
                                        </p:tgtEl>
                                      </p:cBhvr>
                                    </p:animEffect>
                                  </p:childTnLst>
                                </p:cTn>
                              </p:par>
                              <p:par>
                                <p:cTn id="119" presetID="22" presetClass="entr" presetSubtype="1" fill="hold" nodeType="withEffect">
                                  <p:stCondLst>
                                    <p:cond delay="0"/>
                                  </p:stCondLst>
                                  <p:childTnLst>
                                    <p:set>
                                      <p:cBhvr>
                                        <p:cTn id="120" dur="1" fill="hold">
                                          <p:stCondLst>
                                            <p:cond delay="0"/>
                                          </p:stCondLst>
                                        </p:cTn>
                                        <p:tgtEl>
                                          <p:spTgt spid="315"/>
                                        </p:tgtEl>
                                        <p:attrNameLst>
                                          <p:attrName>style.visibility</p:attrName>
                                        </p:attrNameLst>
                                      </p:cBhvr>
                                      <p:to>
                                        <p:strVal val="visible"/>
                                      </p:to>
                                    </p:set>
                                    <p:animEffect transition="in" filter="wipe(up)">
                                      <p:cBhvr>
                                        <p:cTn id="121" dur="500"/>
                                        <p:tgtEl>
                                          <p:spTgt spid="315"/>
                                        </p:tgtEl>
                                      </p:cBhvr>
                                    </p:animEffect>
                                  </p:childTnLst>
                                </p:cTn>
                              </p:par>
                              <p:par>
                                <p:cTn id="122" presetID="22" presetClass="entr" presetSubtype="1" fill="hold" nodeType="withEffect">
                                  <p:stCondLst>
                                    <p:cond delay="0"/>
                                  </p:stCondLst>
                                  <p:childTnLst>
                                    <p:set>
                                      <p:cBhvr>
                                        <p:cTn id="123" dur="1" fill="hold">
                                          <p:stCondLst>
                                            <p:cond delay="0"/>
                                          </p:stCondLst>
                                        </p:cTn>
                                        <p:tgtEl>
                                          <p:spTgt spid="349"/>
                                        </p:tgtEl>
                                        <p:attrNameLst>
                                          <p:attrName>style.visibility</p:attrName>
                                        </p:attrNameLst>
                                      </p:cBhvr>
                                      <p:to>
                                        <p:strVal val="visible"/>
                                      </p:to>
                                    </p:set>
                                    <p:animEffect transition="in" filter="wipe(up)">
                                      <p:cBhvr>
                                        <p:cTn id="124" dur="500"/>
                                        <p:tgtEl>
                                          <p:spTgt spid="349"/>
                                        </p:tgtEl>
                                      </p:cBhvr>
                                    </p:animEffect>
                                  </p:childTnLst>
                                </p:cTn>
                              </p:par>
                              <p:par>
                                <p:cTn id="125" presetID="22" presetClass="entr" presetSubtype="1" fill="hold" nodeType="withEffect">
                                  <p:stCondLst>
                                    <p:cond delay="0"/>
                                  </p:stCondLst>
                                  <p:childTnLst>
                                    <p:set>
                                      <p:cBhvr>
                                        <p:cTn id="126" dur="1" fill="hold">
                                          <p:stCondLst>
                                            <p:cond delay="0"/>
                                          </p:stCondLst>
                                        </p:cTn>
                                        <p:tgtEl>
                                          <p:spTgt spid="348"/>
                                        </p:tgtEl>
                                        <p:attrNameLst>
                                          <p:attrName>style.visibility</p:attrName>
                                        </p:attrNameLst>
                                      </p:cBhvr>
                                      <p:to>
                                        <p:strVal val="visible"/>
                                      </p:to>
                                    </p:set>
                                    <p:animEffect transition="in" filter="wipe(up)">
                                      <p:cBhvr>
                                        <p:cTn id="127" dur="500"/>
                                        <p:tgtEl>
                                          <p:spTgt spid="348"/>
                                        </p:tgtEl>
                                      </p:cBhvr>
                                    </p:animEffect>
                                  </p:childTnLst>
                                </p:cTn>
                              </p:par>
                            </p:childTnLst>
                          </p:cTn>
                        </p:par>
                        <p:par>
                          <p:cTn id="128" fill="hold">
                            <p:stCondLst>
                              <p:cond delay="2000"/>
                            </p:stCondLst>
                            <p:childTnLst>
                              <p:par>
                                <p:cTn id="129" presetID="10" presetClass="entr" presetSubtype="0" fill="hold" nodeType="after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par>
                                <p:cTn id="132" presetID="10" presetClass="entr" presetSubtype="0" fill="hold" nodeType="with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childTnLst>
                          </p:cTn>
                        </p:par>
                        <p:par>
                          <p:cTn id="135" fill="hold">
                            <p:stCondLst>
                              <p:cond delay="2500"/>
                            </p:stCondLst>
                            <p:childTnLst>
                              <p:par>
                                <p:cTn id="136" presetID="10" presetClass="entr" presetSubtype="0" fill="hold" nodeType="afterEffect">
                                  <p:stCondLst>
                                    <p:cond delay="0"/>
                                  </p:stCondLst>
                                  <p:childTnLst>
                                    <p:set>
                                      <p:cBhvr>
                                        <p:cTn id="137" dur="1" fill="hold">
                                          <p:stCondLst>
                                            <p:cond delay="0"/>
                                          </p:stCondLst>
                                        </p:cTn>
                                        <p:tgtEl>
                                          <p:spTgt spid="322"/>
                                        </p:tgtEl>
                                        <p:attrNameLst>
                                          <p:attrName>style.visibility</p:attrName>
                                        </p:attrNameLst>
                                      </p:cBhvr>
                                      <p:to>
                                        <p:strVal val="visible"/>
                                      </p:to>
                                    </p:set>
                                    <p:animEffect transition="in" filter="fade">
                                      <p:cBhvr>
                                        <p:cTn id="138" dur="500"/>
                                        <p:tgtEl>
                                          <p:spTgt spid="322"/>
                                        </p:tgtEl>
                                      </p:cBhvr>
                                    </p:animEffect>
                                  </p:childTnLst>
                                </p:cTn>
                              </p:par>
                              <p:par>
                                <p:cTn id="139" presetID="10" presetClass="entr" presetSubtype="0" fill="hold" nodeType="withEffect">
                                  <p:stCondLst>
                                    <p:cond delay="0"/>
                                  </p:stCondLst>
                                  <p:childTnLst>
                                    <p:set>
                                      <p:cBhvr>
                                        <p:cTn id="140" dur="1" fill="hold">
                                          <p:stCondLst>
                                            <p:cond delay="0"/>
                                          </p:stCondLst>
                                        </p:cTn>
                                        <p:tgtEl>
                                          <p:spTgt spid="249"/>
                                        </p:tgtEl>
                                        <p:attrNameLst>
                                          <p:attrName>style.visibility</p:attrName>
                                        </p:attrNameLst>
                                      </p:cBhvr>
                                      <p:to>
                                        <p:strVal val="visible"/>
                                      </p:to>
                                    </p:set>
                                    <p:animEffect transition="in" filter="fade">
                                      <p:cBhvr>
                                        <p:cTn id="141" dur="500"/>
                                        <p:tgtEl>
                                          <p:spTgt spid="249"/>
                                        </p:tgtEl>
                                      </p:cBhvr>
                                    </p:animEffect>
                                  </p:childTnLst>
                                </p:cTn>
                              </p:par>
                              <p:par>
                                <p:cTn id="142" presetID="10" presetClass="entr" presetSubtype="0" fill="hold" nodeType="withEffect">
                                  <p:stCondLst>
                                    <p:cond delay="0"/>
                                  </p:stCondLst>
                                  <p:childTnLst>
                                    <p:set>
                                      <p:cBhvr>
                                        <p:cTn id="143" dur="1" fill="hold">
                                          <p:stCondLst>
                                            <p:cond delay="0"/>
                                          </p:stCondLst>
                                        </p:cTn>
                                        <p:tgtEl>
                                          <p:spTgt spid="351"/>
                                        </p:tgtEl>
                                        <p:attrNameLst>
                                          <p:attrName>style.visibility</p:attrName>
                                        </p:attrNameLst>
                                      </p:cBhvr>
                                      <p:to>
                                        <p:strVal val="visible"/>
                                      </p:to>
                                    </p:set>
                                    <p:animEffect transition="in" filter="fade">
                                      <p:cBhvr>
                                        <p:cTn id="144" dur="500"/>
                                        <p:tgtEl>
                                          <p:spTgt spid="351"/>
                                        </p:tgtEl>
                                      </p:cBhvr>
                                    </p:animEffect>
                                  </p:childTnLst>
                                </p:cTn>
                              </p:par>
                              <p:par>
                                <p:cTn id="145" presetID="10" presetClass="entr" presetSubtype="0" fill="hold" nodeType="withEffect">
                                  <p:stCondLst>
                                    <p:cond delay="0"/>
                                  </p:stCondLst>
                                  <p:childTnLst>
                                    <p:set>
                                      <p:cBhvr>
                                        <p:cTn id="146" dur="1" fill="hold">
                                          <p:stCondLst>
                                            <p:cond delay="0"/>
                                          </p:stCondLst>
                                        </p:cTn>
                                        <p:tgtEl>
                                          <p:spTgt spid="350"/>
                                        </p:tgtEl>
                                        <p:attrNameLst>
                                          <p:attrName>style.visibility</p:attrName>
                                        </p:attrNameLst>
                                      </p:cBhvr>
                                      <p:to>
                                        <p:strVal val="visible"/>
                                      </p:to>
                                    </p:set>
                                    <p:animEffect transition="in" filter="fade">
                                      <p:cBhvr>
                                        <p:cTn id="14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6885-FD6B-4E56-BFBB-2CA5EE51EB5C}"/>
              </a:ext>
            </a:extLst>
          </p:cNvPr>
          <p:cNvSpPr>
            <a:spLocks noGrp="1"/>
          </p:cNvSpPr>
          <p:nvPr>
            <p:ph type="title"/>
          </p:nvPr>
        </p:nvSpPr>
        <p:spPr/>
        <p:txBody>
          <a:bodyPr/>
          <a:lstStyle/>
          <a:p>
            <a:r>
              <a:rPr lang="en-GB" dirty="0"/>
              <a:t>What is not Kubernetes?</a:t>
            </a:r>
          </a:p>
        </p:txBody>
      </p:sp>
      <p:sp>
        <p:nvSpPr>
          <p:cNvPr id="9" name="Marcador de texto 8">
            <a:extLst>
              <a:ext uri="{FF2B5EF4-FFF2-40B4-BE49-F238E27FC236}">
                <a16:creationId xmlns:a16="http://schemas.microsoft.com/office/drawing/2014/main" id="{F4EE282F-4E18-495E-8BF3-BC273492A597}"/>
              </a:ext>
            </a:extLst>
          </p:cNvPr>
          <p:cNvSpPr>
            <a:spLocks noGrp="1"/>
          </p:cNvSpPr>
          <p:nvPr>
            <p:ph type="body" sz="quarter" idx="10"/>
          </p:nvPr>
        </p:nvSpPr>
        <p:spPr>
          <a:xfrm>
            <a:off x="584200" y="1435497"/>
            <a:ext cx="11018520" cy="3117585"/>
          </a:xfrm>
        </p:spPr>
        <p:txBody>
          <a:bodyPr/>
          <a:lstStyle/>
          <a:p>
            <a:pPr marL="342900" indent="-342900">
              <a:buFont typeface="Arial" panose="020B0604020202020204" pitchFamily="34" charset="0"/>
              <a:buChar char="•"/>
            </a:pPr>
            <a:r>
              <a:rPr lang="en-GB" sz="2000" dirty="0"/>
              <a:t>Kubernetes is not a containerization platform</a:t>
            </a:r>
          </a:p>
          <a:p>
            <a:pPr marL="342900" indent="-342900">
              <a:buFont typeface="Arial" panose="020B0604020202020204" pitchFamily="34" charset="0"/>
              <a:buChar char="•"/>
            </a:pPr>
            <a:r>
              <a:rPr lang="en-GB" sz="2000" dirty="0"/>
              <a:t>Does not limit the types of applications supported</a:t>
            </a:r>
          </a:p>
          <a:p>
            <a:pPr marL="342900" indent="-342900">
              <a:buFont typeface="Arial" panose="020B0604020202020204" pitchFamily="34" charset="0"/>
              <a:buChar char="•"/>
            </a:pPr>
            <a:r>
              <a:rPr lang="en-GB" sz="2000" dirty="0"/>
              <a:t>Does not deploy source code and does not build your application</a:t>
            </a:r>
          </a:p>
          <a:p>
            <a:pPr marL="342900" indent="-342900">
              <a:buFont typeface="Arial" panose="020B0604020202020204" pitchFamily="34" charset="0"/>
              <a:buChar char="•"/>
            </a:pPr>
            <a:r>
              <a:rPr lang="en-GB" sz="2000" dirty="0"/>
              <a:t>Does not provide application-level services</a:t>
            </a:r>
          </a:p>
          <a:p>
            <a:pPr marL="342900" indent="-342900">
              <a:buFont typeface="Arial" panose="020B0604020202020204" pitchFamily="34" charset="0"/>
              <a:buChar char="•"/>
            </a:pPr>
            <a:r>
              <a:rPr lang="en-GB" sz="2000" dirty="0"/>
              <a:t>Does not dictate logging, monitoring, or alerting solutions</a:t>
            </a:r>
          </a:p>
          <a:p>
            <a:pPr marL="342900" indent="-342900">
              <a:buFont typeface="Arial" panose="020B0604020202020204" pitchFamily="34" charset="0"/>
              <a:buChar char="•"/>
            </a:pPr>
            <a:r>
              <a:rPr lang="en-GB" sz="2000" dirty="0"/>
              <a:t>Does not provide nor mandate a configuration language/system (</a:t>
            </a:r>
            <a:r>
              <a:rPr lang="en-GB" sz="2000" dirty="0" err="1"/>
              <a:t>e.g</a:t>
            </a:r>
            <a:r>
              <a:rPr lang="en-GB" sz="2000" dirty="0"/>
              <a:t> </a:t>
            </a:r>
            <a:r>
              <a:rPr lang="en-GB" sz="2000" dirty="0" err="1"/>
              <a:t>Jsonnet</a:t>
            </a:r>
            <a:r>
              <a:rPr lang="en-GB" sz="2000" dirty="0"/>
              <a:t>)</a:t>
            </a:r>
          </a:p>
          <a:p>
            <a:pPr marL="342900" indent="-342900">
              <a:buFont typeface="Arial" panose="020B0604020202020204" pitchFamily="34" charset="0"/>
              <a:buChar char="•"/>
            </a:pPr>
            <a:r>
              <a:rPr lang="en-GB" sz="2000" dirty="0"/>
              <a:t>Does not provide nor adopt any comprehensive machine configuration, maintenance, management, or self-healing systems</a:t>
            </a:r>
          </a:p>
          <a:p>
            <a:endParaRPr lang="en-GB" dirty="0"/>
          </a:p>
        </p:txBody>
      </p:sp>
      <p:sp>
        <p:nvSpPr>
          <p:cNvPr id="3" name="Marcador de pie de página 2">
            <a:extLst>
              <a:ext uri="{FF2B5EF4-FFF2-40B4-BE49-F238E27FC236}">
                <a16:creationId xmlns:a16="http://schemas.microsoft.com/office/drawing/2014/main" id="{32275EA9-AB42-4B58-BBD4-98DD18E5970E}"/>
              </a:ext>
            </a:extLst>
          </p:cNvPr>
          <p:cNvSpPr>
            <a:spLocks noGrp="1"/>
          </p:cNvSpPr>
          <p:nvPr>
            <p:ph type="ftr" sz="quarter" idx="4294967295"/>
          </p:nvPr>
        </p:nvSpPr>
        <p:spPr>
          <a:xfrm>
            <a:off x="604838" y="6450013"/>
            <a:ext cx="11587162" cy="119062"/>
          </a:xfrm>
          <a:prstGeom prst="rect">
            <a:avLst/>
          </a:prstGeom>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14776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Components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solidFill>
            <a:schemeClr val="tx2"/>
          </a:solid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FFFFFF"/>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71168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5"/>
                                        </p:tgtEl>
                                        <p:attrNameLst>
                                          <p:attrName>r</p:attrName>
                                        </p:attrNameLst>
                                      </p:cBhvr>
                                    </p:animRot>
                                    <p:animRot by="-240000">
                                      <p:cBhvr>
                                        <p:cTn id="7" dur="200" fill="hold">
                                          <p:stCondLst>
                                            <p:cond delay="200"/>
                                          </p:stCondLst>
                                        </p:cTn>
                                        <p:tgtEl>
                                          <p:spTgt spid="45"/>
                                        </p:tgtEl>
                                        <p:attrNameLst>
                                          <p:attrName>r</p:attrName>
                                        </p:attrNameLst>
                                      </p:cBhvr>
                                    </p:animRot>
                                    <p:animRot by="240000">
                                      <p:cBhvr>
                                        <p:cTn id="8" dur="200" fill="hold">
                                          <p:stCondLst>
                                            <p:cond delay="400"/>
                                          </p:stCondLst>
                                        </p:cTn>
                                        <p:tgtEl>
                                          <p:spTgt spid="45"/>
                                        </p:tgtEl>
                                        <p:attrNameLst>
                                          <p:attrName>r</p:attrName>
                                        </p:attrNameLst>
                                      </p:cBhvr>
                                    </p:animRot>
                                    <p:animRot by="-240000">
                                      <p:cBhvr>
                                        <p:cTn id="9" dur="200" fill="hold">
                                          <p:stCondLst>
                                            <p:cond delay="600"/>
                                          </p:stCondLst>
                                        </p:cTn>
                                        <p:tgtEl>
                                          <p:spTgt spid="45"/>
                                        </p:tgtEl>
                                        <p:attrNameLst>
                                          <p:attrName>r</p:attrName>
                                        </p:attrNameLst>
                                      </p:cBhvr>
                                    </p:animRot>
                                    <p:animRot by="120000">
                                      <p:cBhvr>
                                        <p:cTn id="10"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E07181-A7E1-4215-A62B-71DBD38A11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7ed6644c-dfb3-4200-bc27-900550d079ea"/>
    <ds:schemaRef ds:uri="http://purl.org/dc/dcmitype/"/>
    <ds:schemaRef ds:uri="http://purl.org/dc/elements/1.1/"/>
    <ds:schemaRef ds:uri="http://schemas.microsoft.com/office/2006/documentManagement/types"/>
    <ds:schemaRef ds:uri="http://schemas.microsoft.com/sharepoint/v3"/>
    <ds:schemaRef ds:uri="http://www.w3.org/XML/1998/namespace"/>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660</TotalTime>
  <Words>3722</Words>
  <Application>Microsoft Office PowerPoint</Application>
  <PresentationFormat>Widescreen</PresentationFormat>
  <Paragraphs>438</Paragraphs>
  <Slides>33</Slides>
  <Notes>27</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   Kubernetes</vt:lpstr>
      <vt:lpstr>Introduction</vt:lpstr>
      <vt:lpstr>Features of Kubernetes</vt:lpstr>
      <vt:lpstr>What is and What is not Kubernetes?</vt:lpstr>
      <vt:lpstr>What is Kubernetes?</vt:lpstr>
      <vt:lpstr>How Kubernetes works?</vt:lpstr>
      <vt:lpstr>What is not Kubernetes?</vt:lpstr>
      <vt:lpstr>Kubernetes Components</vt:lpstr>
      <vt:lpstr>Kubernetes cluster architecture</vt:lpstr>
      <vt:lpstr>Master Components</vt:lpstr>
      <vt:lpstr>Node Components</vt:lpstr>
      <vt:lpstr>Kubernetes Objects</vt:lpstr>
      <vt:lpstr>Kubernetes Objects</vt:lpstr>
      <vt:lpstr>Describing a Kubernetes Object</vt:lpstr>
      <vt:lpstr>Required Fields</vt:lpstr>
      <vt:lpstr>Kubernetes API</vt:lpstr>
      <vt:lpstr>Kinds</vt:lpstr>
      <vt:lpstr>Objects</vt:lpstr>
      <vt:lpstr>Lists</vt:lpstr>
      <vt:lpstr>Simple</vt:lpstr>
      <vt:lpstr>Simple</vt:lpstr>
      <vt:lpstr>Azure Kubernetes Service</vt:lpstr>
      <vt:lpstr>AKS: Simplify the deployment, management,  and operations of Kubernetes</vt:lpstr>
      <vt:lpstr>Azure makes Kubernetes easy</vt:lpstr>
      <vt:lpstr>End-to-end experience</vt:lpstr>
      <vt:lpstr>Secure your Kubernetes environment</vt:lpstr>
      <vt:lpstr>Scale and run with confidence</vt:lpstr>
      <vt:lpstr>Azure Kubernetes Service</vt:lpstr>
      <vt:lpstr>AKS and ACI</vt:lpstr>
      <vt:lpstr>Real Life Examples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Jafet Ildefonso Zagal Moreno</cp:lastModifiedBy>
  <cp:revision>53</cp:revision>
  <dcterms:created xsi:type="dcterms:W3CDTF">2018-10-19T20:35:44Z</dcterms:created>
  <dcterms:modified xsi:type="dcterms:W3CDTF">2019-04-08T23:54:56Z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